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8" r:id="rId5"/>
    <p:sldId id="272" r:id="rId6"/>
    <p:sldId id="273" r:id="rId7"/>
    <p:sldId id="270" r:id="rId8"/>
    <p:sldId id="288" r:id="rId9"/>
    <p:sldId id="301" r:id="rId10"/>
    <p:sldId id="333" r:id="rId11"/>
    <p:sldId id="334" r:id="rId12"/>
    <p:sldId id="303"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C05"/>
    <a:srgbClr val="5BCAE6"/>
    <a:srgbClr val="FFFFFF"/>
    <a:srgbClr val="383A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24BBE-6040-41B6-9930-8146FBC191AA}" v="4" dt="2021-09-22T17:26:40.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96357" autoAdjust="0"/>
  </p:normalViewPr>
  <p:slideViewPr>
    <p:cSldViewPr snapToGrid="0">
      <p:cViewPr varScale="1">
        <p:scale>
          <a:sx n="110" d="100"/>
          <a:sy n="110" d="100"/>
        </p:scale>
        <p:origin x="1680"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8FE956-2101-4A4E-8DD7-62471430165A}" type="datetimeFigureOut">
              <a:rPr lang="en-US" smtClean="0"/>
              <a:t>9/23/2021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1DBBE9-FE40-4885-8D16-EFBA127842BB}" type="slidenum">
              <a:rPr lang="en-US" smtClean="0"/>
              <a:t>‹#›</a:t>
            </a:fld>
            <a:endParaRPr lang="en-US"/>
          </a:p>
        </p:txBody>
      </p:sp>
    </p:spTree>
    <p:extLst>
      <p:ext uri="{BB962C8B-B14F-4D97-AF65-F5344CB8AC3E}">
        <p14:creationId xmlns:p14="http://schemas.microsoft.com/office/powerpoint/2010/main" val="77273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ewschoolarch.edu/admissions/scholarships-and-financial-aid/financial-ai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DBBE9-FE40-4885-8D16-EFBA127842BB}" type="slidenum">
              <a:rPr lang="en-US" smtClean="0"/>
              <a:t>1</a:t>
            </a:fld>
            <a:endParaRPr lang="en-US"/>
          </a:p>
        </p:txBody>
      </p:sp>
    </p:spTree>
    <p:extLst>
      <p:ext uri="{BB962C8B-B14F-4D97-AF65-F5344CB8AC3E}">
        <p14:creationId xmlns:p14="http://schemas.microsoft.com/office/powerpoint/2010/main" val="131569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We offer a wide range of both undergraduate and graduate degree programs in architecture, design, and construction management. The majority of our degrees are taken on our campus in San Diego, and our Master of Construction Management degree is a fully online program that can be completed from anywhere in the world.</a:t>
            </a:r>
            <a:br>
              <a:rPr lang="en-US" dirty="0"/>
            </a:br>
            <a:endParaRPr lang="en-US" dirty="0"/>
          </a:p>
        </p:txBody>
      </p:sp>
      <p:sp>
        <p:nvSpPr>
          <p:cNvPr id="4" name="Slide Number Placeholder 3"/>
          <p:cNvSpPr>
            <a:spLocks noGrp="1"/>
          </p:cNvSpPr>
          <p:nvPr>
            <p:ph type="sldNum" sz="quarter" idx="5"/>
          </p:nvPr>
        </p:nvSpPr>
        <p:spPr/>
        <p:txBody>
          <a:bodyPr/>
          <a:lstStyle/>
          <a:p>
            <a:fld id="{7C1DBBE9-FE40-4885-8D16-EFBA127842BB}" type="slidenum">
              <a:rPr lang="en-US" smtClean="0"/>
              <a:t>2</a:t>
            </a:fld>
            <a:endParaRPr lang="en-US"/>
          </a:p>
        </p:txBody>
      </p:sp>
    </p:spTree>
    <p:extLst>
      <p:ext uri="{BB962C8B-B14F-4D97-AF65-F5344CB8AC3E}">
        <p14:creationId xmlns:p14="http://schemas.microsoft.com/office/powerpoint/2010/main" val="180646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The School of Architecture at NewSchool is rich in diversity and creativity. With international faculty prominent in the field, our students are exposed to many different approaches to design and innovation and master the same industry standard technology in the classroom that is used in the workplace.</a:t>
            </a:r>
          </a:p>
          <a:p>
            <a:pPr rtl="0"/>
            <a:endParaRPr lang="en-US" b="0" dirty="0">
              <a:effectLst/>
            </a:endParaRPr>
          </a:p>
          <a:p>
            <a:pPr rtl="0"/>
            <a:r>
              <a:rPr lang="en-US" b="1" dirty="0"/>
              <a:t>BACHELOR OF ARCHITECTURE</a:t>
            </a:r>
            <a:endParaRPr lang="en-US" b="0" dirty="0">
              <a:effectLst/>
            </a:endParaRPr>
          </a:p>
          <a:p>
            <a:pPr rtl="0"/>
            <a:r>
              <a:rPr lang="en-US" dirty="0"/>
              <a:t>The 5-year, NAAB-accredited Bachelor of Architecture degree offers a curriculum that prepares students to become licensed architects. This program teaches both the fundamentals of the profession as well as the advanced theories and practical application of creating inspirational structures in a sustainable manner.</a:t>
            </a:r>
            <a:endParaRPr lang="en-US" b="0" dirty="0">
              <a:effectLst/>
            </a:endParaRPr>
          </a:p>
          <a:p>
            <a:pPr rtl="0"/>
            <a:br>
              <a:rPr lang="en-US" b="0" dirty="0">
                <a:effectLst/>
              </a:rPr>
            </a:br>
            <a:r>
              <a:rPr lang="en-US" b="1" dirty="0"/>
              <a:t>BACHELOR OF ARTS IN ARCHITECTURE</a:t>
            </a:r>
            <a:endParaRPr lang="en-US" b="0" dirty="0">
              <a:effectLst/>
            </a:endParaRPr>
          </a:p>
          <a:p>
            <a:pPr rtl="0"/>
            <a:r>
              <a:rPr lang="en-US" dirty="0"/>
              <a:t>The 4-year Bachelor of Arts in Architecture degree is designed to allow career-focused students to enter the workforce as quickly as possible or to continue with their education by earning a Master of Architecture degree. With a curriculum focused on familiarizing students with innovations, products, and building forms, this bachelor’s degree program gives students a strong foundation of architectural design from a technical and aesthetic perspective while preparing them for their professional future.</a:t>
            </a:r>
            <a:endParaRPr lang="en-US" b="0" dirty="0">
              <a:effectLst/>
            </a:endParaRPr>
          </a:p>
        </p:txBody>
      </p:sp>
      <p:sp>
        <p:nvSpPr>
          <p:cNvPr id="4" name="Slide Number Placeholder 3"/>
          <p:cNvSpPr>
            <a:spLocks noGrp="1"/>
          </p:cNvSpPr>
          <p:nvPr>
            <p:ph type="sldNum" sz="quarter" idx="5"/>
          </p:nvPr>
        </p:nvSpPr>
        <p:spPr/>
        <p:txBody>
          <a:bodyPr/>
          <a:lstStyle/>
          <a:p>
            <a:fld id="{7C1DBBE9-FE40-4885-8D16-EFBA127842BB}" type="slidenum">
              <a:rPr lang="en-US" smtClean="0"/>
              <a:t>3</a:t>
            </a:fld>
            <a:endParaRPr lang="en-US"/>
          </a:p>
        </p:txBody>
      </p:sp>
    </p:spTree>
    <p:extLst>
      <p:ext uri="{BB962C8B-B14F-4D97-AF65-F5344CB8AC3E}">
        <p14:creationId xmlns:p14="http://schemas.microsoft.com/office/powerpoint/2010/main" val="319486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better way to discover the vibrant design community of San Diego than to live here! Located just one block away from campus, Tenth and G Apartments offer a hip urban residential life opportunity for our students. The modern community features a top floor viewing deck of downtown San Diego, a private movie theater, state-of-the-art fitness facilities, large interior courtyard with fire pit, business tech center, and gated underground parking. It’s conveniently located in the heart of the East Village, within walking distance to public transportation, shopping, beaches, and San Diego’s vibrant nightlife.</a:t>
            </a:r>
          </a:p>
          <a:p>
            <a:r>
              <a:rPr lang="en-US" dirty="0"/>
              <a:t>Students residing in NewSchool housing units will enjoy fully furnished apartments with utilities and internet included, as well as the added benefit of a Resident Advisor available to assist them. Each furnished apartment has two bedrooms (accommodating four students), two bathrooms, a full kitchen, and a washer and dryer. Gated underground parking is available for an additional fee on a space-available basis.</a:t>
            </a:r>
          </a:p>
          <a:p>
            <a:endParaRPr lang="en-US" dirty="0"/>
          </a:p>
        </p:txBody>
      </p:sp>
      <p:sp>
        <p:nvSpPr>
          <p:cNvPr id="4" name="Slide Number Placeholder 3"/>
          <p:cNvSpPr>
            <a:spLocks noGrp="1"/>
          </p:cNvSpPr>
          <p:nvPr>
            <p:ph type="sldNum" sz="quarter" idx="5"/>
          </p:nvPr>
        </p:nvSpPr>
        <p:spPr/>
        <p:txBody>
          <a:bodyPr/>
          <a:lstStyle/>
          <a:p>
            <a:fld id="{7C1DBBE9-FE40-4885-8D16-EFBA127842BB}" type="slidenum">
              <a:rPr lang="en-US" smtClean="0"/>
              <a:t>4</a:t>
            </a:fld>
            <a:endParaRPr lang="en-US"/>
          </a:p>
        </p:txBody>
      </p:sp>
    </p:spTree>
    <p:extLst>
      <p:ext uri="{BB962C8B-B14F-4D97-AF65-F5344CB8AC3E}">
        <p14:creationId xmlns:p14="http://schemas.microsoft.com/office/powerpoint/2010/main" val="4223809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NewSchool of Architecture &amp; Design Career Services Office provides a holistic approach to career development which nurtures all students from the beginning of their education to the advancement of their architectural and design careers beyond graduation.</a:t>
            </a:r>
          </a:p>
          <a:p>
            <a:endParaRPr lang="en-US" dirty="0"/>
          </a:p>
          <a:p>
            <a:r>
              <a:rPr lang="en-US" dirty="0"/>
              <a:t>*Event Highlight*</a:t>
            </a:r>
          </a:p>
          <a:p>
            <a:r>
              <a:rPr lang="en-US" b="1" dirty="0"/>
              <a:t>GradShow:</a:t>
            </a:r>
          </a:p>
          <a:p>
            <a:pPr rtl="0"/>
            <a:r>
              <a:rPr lang="en-US" dirty="0"/>
              <a:t>GradShow is an exhibition showcasing thesis projects and final portfolios from our graduating classes. The annual event highlights the disciplines from the variety of programs offered at the NewSchool of Architecture &amp; Design including architecture, construction management, design and digital media arts. The event typically features over 100 individual projects comprised of large-scale renderings, models and digital media highlighting the best work of each alumni being displayed.</a:t>
            </a:r>
            <a:endParaRPr lang="en-US" b="0" dirty="0">
              <a:effectLst/>
            </a:endParaRPr>
          </a:p>
          <a:p>
            <a:pPr rtl="0"/>
            <a:r>
              <a:rPr lang="en-US" dirty="0"/>
              <a:t>Each year, the NewSchool’s Career Services team hosts this annual gathering and structures an </a:t>
            </a:r>
            <a:r>
              <a:rPr lang="en-US" i="1" dirty="0"/>
              <a:t>Employers Only Event</a:t>
            </a:r>
            <a:r>
              <a:rPr lang="en-US" dirty="0"/>
              <a:t> from 12 PM – 2:30 PM. This event provides companies and local press access to the talented individuals being exhibited at the GradShow. The private affair provides exposure and opportunity for intellectual engagement and dialogue in a reverse job fair-like atmosphere. Many individuals graduating from NewSchool have secured employment during this event and employers attending have benefited from being able to scout the next generation of innovative leaders in one convenient location.</a:t>
            </a:r>
            <a:endParaRPr lang="en-US" b="0" dirty="0">
              <a:effectLst/>
            </a:endParaRPr>
          </a:p>
          <a:p>
            <a:pPr rtl="0"/>
            <a:r>
              <a:rPr lang="en-US" dirty="0"/>
              <a:t>The GradShow concludes the special day with a spectacular hosted celebration of accomplishment from 6 PM – 9 PM for our graduates, their families, friends and the community at NewSchool to enjoy and revel in their achievements.</a:t>
            </a:r>
          </a:p>
          <a:p>
            <a:pPr rtl="0"/>
            <a:endParaRPr lang="en-US" b="0" dirty="0">
              <a:effectLst/>
            </a:endParaRPr>
          </a:p>
          <a:p>
            <a:pPr algn="l"/>
            <a:r>
              <a:rPr lang="en-US" sz="1400" b="1" dirty="0">
                <a:highlight>
                  <a:srgbClr val="5BCAE6"/>
                </a:highlight>
                <a:latin typeface="Century Gothic" panose="020B0502020202020204" pitchFamily="34" charset="0"/>
              </a:rPr>
              <a:t>89% JOB PLACEMENT RATE</a:t>
            </a:r>
          </a:p>
          <a:p>
            <a:pPr algn="l"/>
            <a:r>
              <a:rPr lang="en-US" sz="1200" dirty="0">
                <a:latin typeface="Georgia" panose="02040502050405020303" pitchFamily="18" charset="0"/>
              </a:rPr>
              <a:t>In Field of Study or Related Field Within 6 Months of Graduation (2017-2018</a:t>
            </a:r>
            <a:endParaRPr lang="en-US" b="0" dirty="0">
              <a:effectLst/>
            </a:endParaRPr>
          </a:p>
          <a:p>
            <a:pPr rtl="0"/>
            <a:endParaRPr lang="en-US" b="0" dirty="0">
              <a:effectLst/>
            </a:endParaRPr>
          </a:p>
          <a:p>
            <a:pPr>
              <a:lnSpc>
                <a:spcPct val="150000"/>
              </a:lnSpc>
            </a:pPr>
            <a:r>
              <a:rPr lang="en-US" dirty="0">
                <a:highlight>
                  <a:srgbClr val="FFFFFF"/>
                </a:highlight>
                <a:latin typeface="Century Gothic" panose="020B0502020202020204" pitchFamily="34" charset="0"/>
              </a:rPr>
              <a:t>Companies that employ our graduates include</a:t>
            </a:r>
            <a:endParaRPr lang="en-US" sz="2000" dirty="0">
              <a:highlight>
                <a:srgbClr val="FFFFFF"/>
              </a:highlight>
              <a:latin typeface="Century Gothic" panose="020B0502020202020204" pitchFamily="34" charset="0"/>
            </a:endParaRPr>
          </a:p>
          <a:p>
            <a:pPr>
              <a:lnSpc>
                <a:spcPct val="150000"/>
              </a:lnSpc>
            </a:pPr>
            <a:r>
              <a:rPr lang="en-US" sz="1200" dirty="0">
                <a:highlight>
                  <a:srgbClr val="FFFFFF"/>
                </a:highlight>
                <a:latin typeface="Georgia" panose="02040502050405020303" pitchFamily="18" charset="0"/>
              </a:rPr>
              <a:t>Gensler</a:t>
            </a:r>
          </a:p>
          <a:p>
            <a:pPr>
              <a:lnSpc>
                <a:spcPct val="150000"/>
              </a:lnSpc>
            </a:pPr>
            <a:r>
              <a:rPr lang="en-US" sz="1200" dirty="0">
                <a:highlight>
                  <a:srgbClr val="FFFFFF"/>
                </a:highlight>
                <a:latin typeface="Georgia" panose="02040502050405020303" pitchFamily="18" charset="0"/>
              </a:rPr>
              <a:t>Carrier Johnson + Culture</a:t>
            </a:r>
          </a:p>
          <a:p>
            <a:pPr>
              <a:lnSpc>
                <a:spcPct val="150000"/>
              </a:lnSpc>
            </a:pPr>
            <a:r>
              <a:rPr lang="en-US" sz="1200" dirty="0" err="1">
                <a:highlight>
                  <a:srgbClr val="FFFFFF"/>
                </a:highlight>
                <a:latin typeface="Georgia" panose="02040502050405020303" pitchFamily="18" charset="0"/>
              </a:rPr>
              <a:t>Perkins+Will</a:t>
            </a:r>
            <a:r>
              <a:rPr lang="en-US" sz="1200" dirty="0">
                <a:highlight>
                  <a:srgbClr val="FFFFFF"/>
                </a:highlight>
                <a:latin typeface="Georgia" panose="02040502050405020303" pitchFamily="18" charset="0"/>
              </a:rPr>
              <a:t> Global</a:t>
            </a:r>
          </a:p>
          <a:p>
            <a:pPr>
              <a:lnSpc>
                <a:spcPct val="150000"/>
              </a:lnSpc>
            </a:pPr>
            <a:r>
              <a:rPr lang="en-US" sz="1200" dirty="0">
                <a:highlight>
                  <a:srgbClr val="FFFFFF"/>
                </a:highlight>
                <a:latin typeface="Georgia" panose="02040502050405020303" pitchFamily="18" charset="0"/>
              </a:rPr>
              <a:t>Restoration Hardware</a:t>
            </a:r>
          </a:p>
          <a:p>
            <a:pPr>
              <a:lnSpc>
                <a:spcPct val="150000"/>
              </a:lnSpc>
            </a:pPr>
            <a:r>
              <a:rPr lang="en-US" sz="1200" dirty="0">
                <a:highlight>
                  <a:srgbClr val="FFFFFF"/>
                </a:highlight>
                <a:latin typeface="Georgia" panose="02040502050405020303" pitchFamily="18" charset="0"/>
              </a:rPr>
              <a:t>Turner Construction Company</a:t>
            </a:r>
          </a:p>
          <a:p>
            <a:pPr>
              <a:lnSpc>
                <a:spcPct val="150000"/>
              </a:lnSpc>
            </a:pPr>
            <a:r>
              <a:rPr lang="en-US" sz="1200" dirty="0">
                <a:highlight>
                  <a:srgbClr val="FFFFFF"/>
                </a:highlight>
                <a:latin typeface="Georgia" panose="02040502050405020303" pitchFamily="18" charset="0"/>
              </a:rPr>
              <a:t>Balfour Beatty</a:t>
            </a:r>
          </a:p>
          <a:p>
            <a:pPr>
              <a:lnSpc>
                <a:spcPct val="150000"/>
              </a:lnSpc>
            </a:pPr>
            <a:r>
              <a:rPr lang="en-US" sz="1200" dirty="0">
                <a:highlight>
                  <a:srgbClr val="FFFFFF"/>
                </a:highlight>
                <a:latin typeface="Georgia" panose="02040502050405020303" pitchFamily="18" charset="0"/>
              </a:rPr>
              <a:t>Bechtel</a:t>
            </a:r>
          </a:p>
          <a:p>
            <a:pPr>
              <a:lnSpc>
                <a:spcPct val="150000"/>
              </a:lnSpc>
            </a:pPr>
            <a:r>
              <a:rPr lang="en-US" sz="1200" dirty="0">
                <a:highlight>
                  <a:srgbClr val="FFFFFF"/>
                </a:highlight>
                <a:latin typeface="Georgia" panose="02040502050405020303" pitchFamily="18" charset="0"/>
              </a:rPr>
              <a:t>PCL Construction</a:t>
            </a:r>
          </a:p>
          <a:p>
            <a:pPr>
              <a:lnSpc>
                <a:spcPct val="150000"/>
              </a:lnSpc>
            </a:pPr>
            <a:r>
              <a:rPr lang="en-US" sz="1200" dirty="0">
                <a:highlight>
                  <a:srgbClr val="FFFFFF"/>
                </a:highlight>
                <a:latin typeface="Georgia" panose="02040502050405020303" pitchFamily="18" charset="0"/>
              </a:rPr>
              <a:t>…and more</a:t>
            </a:r>
          </a:p>
          <a:p>
            <a:pPr rtl="0"/>
            <a:endParaRPr lang="en-US" b="0" dirty="0">
              <a:effectLst/>
            </a:endParaRPr>
          </a:p>
        </p:txBody>
      </p:sp>
      <p:sp>
        <p:nvSpPr>
          <p:cNvPr id="4" name="Slide Number Placeholder 3"/>
          <p:cNvSpPr>
            <a:spLocks noGrp="1"/>
          </p:cNvSpPr>
          <p:nvPr>
            <p:ph type="sldNum" sz="quarter" idx="5"/>
          </p:nvPr>
        </p:nvSpPr>
        <p:spPr/>
        <p:txBody>
          <a:bodyPr/>
          <a:lstStyle/>
          <a:p>
            <a:fld id="{7C1DBBE9-FE40-4885-8D16-EFBA127842BB}" type="slidenum">
              <a:rPr lang="en-US" smtClean="0"/>
              <a:t>5</a:t>
            </a:fld>
            <a:endParaRPr lang="en-US"/>
          </a:p>
        </p:txBody>
      </p:sp>
    </p:spTree>
    <p:extLst>
      <p:ext uri="{BB962C8B-B14F-4D97-AF65-F5344CB8AC3E}">
        <p14:creationId xmlns:p14="http://schemas.microsoft.com/office/powerpoint/2010/main" val="148622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The </a:t>
            </a:r>
            <a:r>
              <a:rPr lang="en-US" dirty="0">
                <a:hlinkClick r:id="rId3"/>
              </a:rPr>
              <a:t>Office of Financial Aid</a:t>
            </a:r>
            <a:r>
              <a:rPr lang="en-US" dirty="0"/>
              <a:t> can help you identify which scholarships you’re eligible to apply for, walk you through the application process, and recommend additional financial aid options.</a:t>
            </a:r>
          </a:p>
          <a:p>
            <a:pPr rtl="0"/>
            <a:endParaRPr lang="en-US" dirty="0"/>
          </a:p>
          <a:p>
            <a:pPr rtl="0"/>
            <a:r>
              <a:rPr lang="en-US" dirty="0"/>
              <a:t>We also have a team of Financial Aid Advisors who are committed to helping students through the financial aid process. We identify the best options for financial aid and scholarship opportunities and answer questions about the financial aid application process.</a:t>
            </a:r>
          </a:p>
        </p:txBody>
      </p:sp>
      <p:sp>
        <p:nvSpPr>
          <p:cNvPr id="4" name="Slide Number Placeholder 3"/>
          <p:cNvSpPr>
            <a:spLocks noGrp="1"/>
          </p:cNvSpPr>
          <p:nvPr>
            <p:ph type="sldNum" sz="quarter" idx="5"/>
          </p:nvPr>
        </p:nvSpPr>
        <p:spPr/>
        <p:txBody>
          <a:bodyPr/>
          <a:lstStyle/>
          <a:p>
            <a:fld id="{7C1DBBE9-FE40-4885-8D16-EFBA127842BB}" type="slidenum">
              <a:rPr lang="en-US" smtClean="0"/>
              <a:t>6</a:t>
            </a:fld>
            <a:endParaRPr lang="en-US"/>
          </a:p>
        </p:txBody>
      </p:sp>
    </p:spTree>
    <p:extLst>
      <p:ext uri="{BB962C8B-B14F-4D97-AF65-F5344CB8AC3E}">
        <p14:creationId xmlns:p14="http://schemas.microsoft.com/office/powerpoint/2010/main" val="333307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to college doesn’t have to be daunting, especially with the help of an Enrollment Specialist. We have a friendly team of Enrollment Specialists who are here to help. Whether you’re about to start your application or you’re just interested in taking a tour and learning more about our programs, our Enrollment Team is a great resource.</a:t>
            </a:r>
          </a:p>
          <a:p>
            <a:pPr algn="l"/>
            <a:endParaRPr lang="en-US" dirty="0"/>
          </a:p>
          <a:p>
            <a:pPr algn="l"/>
            <a:r>
              <a:rPr lang="en-US" sz="1800" dirty="0">
                <a:highlight>
                  <a:srgbClr val="FFFFFF"/>
                </a:highlight>
                <a:latin typeface="Century Gothic" panose="020B0502020202020204" pitchFamily="34" charset="0"/>
              </a:rPr>
              <a:t>How to Reach Us</a:t>
            </a:r>
          </a:p>
          <a:p>
            <a:pPr algn="l">
              <a:lnSpc>
                <a:spcPct val="150000"/>
              </a:lnSpc>
            </a:pPr>
            <a:r>
              <a:rPr lang="en-US" sz="1200" dirty="0">
                <a:highlight>
                  <a:srgbClr val="FFFFFF"/>
                </a:highlight>
                <a:latin typeface="Georgia" panose="02040502050405020303" pitchFamily="18" charset="0"/>
              </a:rPr>
              <a:t>Website</a:t>
            </a:r>
          </a:p>
          <a:p>
            <a:pPr algn="l">
              <a:lnSpc>
                <a:spcPct val="150000"/>
              </a:lnSpc>
            </a:pPr>
            <a:r>
              <a:rPr lang="en-US" sz="1200" dirty="0">
                <a:highlight>
                  <a:srgbClr val="FFFFFF"/>
                </a:highlight>
                <a:latin typeface="Georgia" panose="02040502050405020303" pitchFamily="18" charset="0"/>
              </a:rPr>
              <a:t>Social Media</a:t>
            </a:r>
          </a:p>
          <a:p>
            <a:pPr algn="l">
              <a:lnSpc>
                <a:spcPct val="150000"/>
              </a:lnSpc>
            </a:pPr>
            <a:r>
              <a:rPr lang="en-US" sz="1200" dirty="0">
                <a:highlight>
                  <a:srgbClr val="FFFFFF"/>
                </a:highlight>
                <a:latin typeface="Georgia" panose="02040502050405020303" pitchFamily="18" charset="0"/>
              </a:rPr>
              <a:t>Email</a:t>
            </a:r>
          </a:p>
          <a:p>
            <a:pPr algn="l">
              <a:lnSpc>
                <a:spcPct val="150000"/>
              </a:lnSpc>
            </a:pPr>
            <a:r>
              <a:rPr lang="en-US" sz="1200" dirty="0">
                <a:highlight>
                  <a:srgbClr val="FFFFFF"/>
                </a:highlight>
                <a:latin typeface="Georgia" panose="02040502050405020303" pitchFamily="18" charset="0"/>
              </a:rPr>
              <a:t>Phone</a:t>
            </a:r>
          </a:p>
          <a:p>
            <a:pPr algn="l">
              <a:lnSpc>
                <a:spcPct val="150000"/>
              </a:lnSpc>
            </a:pPr>
            <a:r>
              <a:rPr lang="en-US" sz="1200" dirty="0">
                <a:highlight>
                  <a:srgbClr val="FFFFFF"/>
                </a:highlight>
                <a:latin typeface="Georgia" panose="02040502050405020303" pitchFamily="18" charset="0"/>
              </a:rPr>
              <a:t>In-Person</a:t>
            </a:r>
          </a:p>
        </p:txBody>
      </p:sp>
      <p:sp>
        <p:nvSpPr>
          <p:cNvPr id="4" name="Slide Number Placeholder 3"/>
          <p:cNvSpPr>
            <a:spLocks noGrp="1"/>
          </p:cNvSpPr>
          <p:nvPr>
            <p:ph type="sldNum" sz="quarter" idx="5"/>
          </p:nvPr>
        </p:nvSpPr>
        <p:spPr/>
        <p:txBody>
          <a:bodyPr/>
          <a:lstStyle/>
          <a:p>
            <a:fld id="{7C1DBBE9-FE40-4885-8D16-EFBA127842BB}" type="slidenum">
              <a:rPr lang="en-US" smtClean="0"/>
              <a:t>9</a:t>
            </a:fld>
            <a:endParaRPr lang="en-US"/>
          </a:p>
        </p:txBody>
      </p:sp>
    </p:spTree>
    <p:extLst>
      <p:ext uri="{BB962C8B-B14F-4D97-AF65-F5344CB8AC3E}">
        <p14:creationId xmlns:p14="http://schemas.microsoft.com/office/powerpoint/2010/main" val="333660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792103-5425-4DBD-82A2-9BF6AA605384}"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3573-A8A1-40DF-B7E1-1E8B79448947}" type="slidenum">
              <a:rPr lang="en-US" smtClean="0"/>
              <a:t>‹#›</a:t>
            </a:fld>
            <a:endParaRPr lang="en-US"/>
          </a:p>
        </p:txBody>
      </p:sp>
    </p:spTree>
    <p:extLst>
      <p:ext uri="{BB962C8B-B14F-4D97-AF65-F5344CB8AC3E}">
        <p14:creationId xmlns:p14="http://schemas.microsoft.com/office/powerpoint/2010/main" val="387902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792103-5425-4DBD-82A2-9BF6AA605384}"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3573-A8A1-40DF-B7E1-1E8B79448947}" type="slidenum">
              <a:rPr lang="en-US" smtClean="0"/>
              <a:t>‹#›</a:t>
            </a:fld>
            <a:endParaRPr lang="en-US"/>
          </a:p>
        </p:txBody>
      </p:sp>
    </p:spTree>
    <p:extLst>
      <p:ext uri="{BB962C8B-B14F-4D97-AF65-F5344CB8AC3E}">
        <p14:creationId xmlns:p14="http://schemas.microsoft.com/office/powerpoint/2010/main" val="88437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792103-5425-4DBD-82A2-9BF6AA605384}"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3573-A8A1-40DF-B7E1-1E8B79448947}" type="slidenum">
              <a:rPr lang="en-US" smtClean="0"/>
              <a:t>‹#›</a:t>
            </a:fld>
            <a:endParaRPr lang="en-US"/>
          </a:p>
        </p:txBody>
      </p:sp>
    </p:spTree>
    <p:extLst>
      <p:ext uri="{BB962C8B-B14F-4D97-AF65-F5344CB8AC3E}">
        <p14:creationId xmlns:p14="http://schemas.microsoft.com/office/powerpoint/2010/main" val="257386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792103-5425-4DBD-82A2-9BF6AA605384}"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3573-A8A1-40DF-B7E1-1E8B79448947}" type="slidenum">
              <a:rPr lang="en-US" smtClean="0"/>
              <a:t>‹#›</a:t>
            </a:fld>
            <a:endParaRPr lang="en-US"/>
          </a:p>
        </p:txBody>
      </p:sp>
    </p:spTree>
    <p:extLst>
      <p:ext uri="{BB962C8B-B14F-4D97-AF65-F5344CB8AC3E}">
        <p14:creationId xmlns:p14="http://schemas.microsoft.com/office/powerpoint/2010/main" val="383875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792103-5425-4DBD-82A2-9BF6AA605384}"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3573-A8A1-40DF-B7E1-1E8B79448947}" type="slidenum">
              <a:rPr lang="en-US" smtClean="0"/>
              <a:t>‹#›</a:t>
            </a:fld>
            <a:endParaRPr lang="en-US"/>
          </a:p>
        </p:txBody>
      </p:sp>
    </p:spTree>
    <p:extLst>
      <p:ext uri="{BB962C8B-B14F-4D97-AF65-F5344CB8AC3E}">
        <p14:creationId xmlns:p14="http://schemas.microsoft.com/office/powerpoint/2010/main" val="427063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792103-5425-4DBD-82A2-9BF6AA605384}"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E3573-A8A1-40DF-B7E1-1E8B79448947}" type="slidenum">
              <a:rPr lang="en-US" smtClean="0"/>
              <a:t>‹#›</a:t>
            </a:fld>
            <a:endParaRPr lang="en-US"/>
          </a:p>
        </p:txBody>
      </p:sp>
    </p:spTree>
    <p:extLst>
      <p:ext uri="{BB962C8B-B14F-4D97-AF65-F5344CB8AC3E}">
        <p14:creationId xmlns:p14="http://schemas.microsoft.com/office/powerpoint/2010/main" val="27160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792103-5425-4DBD-82A2-9BF6AA605384}"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E3573-A8A1-40DF-B7E1-1E8B79448947}" type="slidenum">
              <a:rPr lang="en-US" smtClean="0"/>
              <a:t>‹#›</a:t>
            </a:fld>
            <a:endParaRPr lang="en-US"/>
          </a:p>
        </p:txBody>
      </p:sp>
    </p:spTree>
    <p:extLst>
      <p:ext uri="{BB962C8B-B14F-4D97-AF65-F5344CB8AC3E}">
        <p14:creationId xmlns:p14="http://schemas.microsoft.com/office/powerpoint/2010/main" val="291596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792103-5425-4DBD-82A2-9BF6AA605384}"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E3573-A8A1-40DF-B7E1-1E8B79448947}" type="slidenum">
              <a:rPr lang="en-US" smtClean="0"/>
              <a:t>‹#›</a:t>
            </a:fld>
            <a:endParaRPr lang="en-US"/>
          </a:p>
        </p:txBody>
      </p:sp>
    </p:spTree>
    <p:extLst>
      <p:ext uri="{BB962C8B-B14F-4D97-AF65-F5344CB8AC3E}">
        <p14:creationId xmlns:p14="http://schemas.microsoft.com/office/powerpoint/2010/main" val="338266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92103-5425-4DBD-82A2-9BF6AA605384}"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E3573-A8A1-40DF-B7E1-1E8B79448947}" type="slidenum">
              <a:rPr lang="en-US" smtClean="0"/>
              <a:t>‹#›</a:t>
            </a:fld>
            <a:endParaRPr lang="en-US"/>
          </a:p>
        </p:txBody>
      </p:sp>
    </p:spTree>
    <p:extLst>
      <p:ext uri="{BB962C8B-B14F-4D97-AF65-F5344CB8AC3E}">
        <p14:creationId xmlns:p14="http://schemas.microsoft.com/office/powerpoint/2010/main" val="422165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792103-5425-4DBD-82A2-9BF6AA605384}"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E3573-A8A1-40DF-B7E1-1E8B79448947}" type="slidenum">
              <a:rPr lang="en-US" smtClean="0"/>
              <a:t>‹#›</a:t>
            </a:fld>
            <a:endParaRPr lang="en-US"/>
          </a:p>
        </p:txBody>
      </p:sp>
    </p:spTree>
    <p:extLst>
      <p:ext uri="{BB962C8B-B14F-4D97-AF65-F5344CB8AC3E}">
        <p14:creationId xmlns:p14="http://schemas.microsoft.com/office/powerpoint/2010/main" val="165055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792103-5425-4DBD-82A2-9BF6AA605384}"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E3573-A8A1-40DF-B7E1-1E8B79448947}" type="slidenum">
              <a:rPr lang="en-US" smtClean="0"/>
              <a:t>‹#›</a:t>
            </a:fld>
            <a:endParaRPr lang="en-US"/>
          </a:p>
        </p:txBody>
      </p:sp>
    </p:spTree>
    <p:extLst>
      <p:ext uri="{BB962C8B-B14F-4D97-AF65-F5344CB8AC3E}">
        <p14:creationId xmlns:p14="http://schemas.microsoft.com/office/powerpoint/2010/main" val="288687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92103-5425-4DBD-82A2-9BF6AA605384}" type="datetimeFigureOut">
              <a:rPr lang="en-US" smtClean="0"/>
              <a:t>9/23/2021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E3573-A8A1-40DF-B7E1-1E8B79448947}" type="slidenum">
              <a:rPr lang="en-US" smtClean="0"/>
              <a:t>‹#›</a:t>
            </a:fld>
            <a:endParaRPr lang="en-US"/>
          </a:p>
        </p:txBody>
      </p:sp>
    </p:spTree>
    <p:extLst>
      <p:ext uri="{BB962C8B-B14F-4D97-AF65-F5344CB8AC3E}">
        <p14:creationId xmlns:p14="http://schemas.microsoft.com/office/powerpoint/2010/main" val="3485622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mailto:adetrinidad@newschoolarch.edu"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064E4-4E64-4836-B665-992B800D8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555" y="2957148"/>
            <a:ext cx="5172891" cy="895806"/>
          </a:xfrm>
          <a:prstGeom prst="rect">
            <a:avLst/>
          </a:prstGeom>
        </p:spPr>
      </p:pic>
      <p:sp>
        <p:nvSpPr>
          <p:cNvPr id="3" name="Rectangle 2">
            <a:extLst>
              <a:ext uri="{FF2B5EF4-FFF2-40B4-BE49-F238E27FC236}">
                <a16:creationId xmlns:a16="http://schemas.microsoft.com/office/drawing/2014/main" id="{EE4F67B2-D261-441A-A340-D674FF82AFF4}"/>
              </a:ext>
            </a:extLst>
          </p:cNvPr>
          <p:cNvSpPr/>
          <p:nvPr/>
        </p:nvSpPr>
        <p:spPr>
          <a:xfrm>
            <a:off x="365760" y="328586"/>
            <a:ext cx="8412480" cy="6217920"/>
          </a:xfrm>
          <a:prstGeom prst="rect">
            <a:avLst/>
          </a:prstGeom>
          <a:noFill/>
          <a:ln w="38100">
            <a:solidFill>
              <a:srgbClr val="FBD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556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5EDA31-2193-4EFD-BDE6-66B8AAFE337D}"/>
              </a:ext>
            </a:extLst>
          </p:cNvPr>
          <p:cNvSpPr/>
          <p:nvPr/>
        </p:nvSpPr>
        <p:spPr>
          <a:xfrm>
            <a:off x="4957187" y="1343420"/>
            <a:ext cx="991312" cy="5514578"/>
          </a:xfrm>
          <a:prstGeom prst="rect">
            <a:avLst/>
          </a:prstGeom>
          <a:solidFill>
            <a:srgbClr val="FBD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9F38B54-DBC9-42BC-AC1D-52E9B2415D57}"/>
              </a:ext>
            </a:extLst>
          </p:cNvPr>
          <p:cNvSpPr txBox="1"/>
          <p:nvPr/>
        </p:nvSpPr>
        <p:spPr>
          <a:xfrm>
            <a:off x="638856" y="649480"/>
            <a:ext cx="5819686" cy="769441"/>
          </a:xfrm>
          <a:prstGeom prst="rect">
            <a:avLst/>
          </a:prstGeom>
          <a:noFill/>
        </p:spPr>
        <p:txBody>
          <a:bodyPr wrap="square" rtlCol="0">
            <a:spAutoFit/>
          </a:bodyPr>
          <a:lstStyle/>
          <a:p>
            <a:r>
              <a:rPr lang="en-US" sz="4400" b="1" dirty="0">
                <a:latin typeface="Century Gothic" panose="020B0502020202020204" pitchFamily="34" charset="0"/>
              </a:rPr>
              <a:t>Academics</a:t>
            </a:r>
          </a:p>
        </p:txBody>
      </p:sp>
      <p:cxnSp>
        <p:nvCxnSpPr>
          <p:cNvPr id="11" name="Straight Connector 10">
            <a:extLst>
              <a:ext uri="{FF2B5EF4-FFF2-40B4-BE49-F238E27FC236}">
                <a16:creationId xmlns:a16="http://schemas.microsoft.com/office/drawing/2014/main" id="{EA11FF4F-604B-4881-AB35-EE9E8B2FE1B6}"/>
              </a:ext>
            </a:extLst>
          </p:cNvPr>
          <p:cNvCxnSpPr>
            <a:cxnSpLocks/>
          </p:cNvCxnSpPr>
          <p:nvPr/>
        </p:nvCxnSpPr>
        <p:spPr>
          <a:xfrm>
            <a:off x="738231" y="1343420"/>
            <a:ext cx="637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A2A82AD-52BB-4539-B2DB-843873A03A80}"/>
              </a:ext>
            </a:extLst>
          </p:cNvPr>
          <p:cNvSpPr txBox="1"/>
          <p:nvPr/>
        </p:nvSpPr>
        <p:spPr>
          <a:xfrm>
            <a:off x="638855" y="1485906"/>
            <a:ext cx="4813990" cy="3161635"/>
          </a:xfrm>
          <a:prstGeom prst="rect">
            <a:avLst/>
          </a:prstGeom>
          <a:noFill/>
        </p:spPr>
        <p:txBody>
          <a:bodyPr wrap="square" rtlCol="0">
            <a:spAutoFit/>
          </a:bodyPr>
          <a:lstStyle/>
          <a:p>
            <a:r>
              <a:rPr lang="en-US" sz="2400" b="1" dirty="0">
                <a:highlight>
                  <a:srgbClr val="FFFFFF"/>
                </a:highlight>
                <a:latin typeface="Century Gothic" panose="020B0502020202020204" pitchFamily="34" charset="0"/>
              </a:rPr>
              <a:t>ARCHITECTURE</a:t>
            </a:r>
          </a:p>
          <a:p>
            <a:r>
              <a:rPr lang="en-US" dirty="0">
                <a:highlight>
                  <a:srgbClr val="FFFFFF"/>
                </a:highlight>
                <a:latin typeface="Century Gothic" panose="020B0502020202020204" pitchFamily="34" charset="0"/>
              </a:rPr>
              <a:t>Undergraduate</a:t>
            </a:r>
          </a:p>
          <a:p>
            <a:pPr>
              <a:lnSpc>
                <a:spcPct val="150000"/>
              </a:lnSpc>
            </a:pPr>
            <a:r>
              <a:rPr lang="en-US" sz="1400" dirty="0">
                <a:highlight>
                  <a:srgbClr val="FFFFFF"/>
                </a:highlight>
                <a:latin typeface="Georgia" panose="02040502050405020303" pitchFamily="18" charset="0"/>
              </a:rPr>
              <a:t>Bachelor of Architecture</a:t>
            </a:r>
          </a:p>
          <a:p>
            <a:pPr>
              <a:lnSpc>
                <a:spcPct val="150000"/>
              </a:lnSpc>
            </a:pPr>
            <a:r>
              <a:rPr lang="en-US" sz="1400" dirty="0">
                <a:highlight>
                  <a:srgbClr val="FFFFFF"/>
                </a:highlight>
                <a:latin typeface="Georgia" panose="02040502050405020303" pitchFamily="18" charset="0"/>
              </a:rPr>
              <a:t>Bachelor of Arts in Architecture</a:t>
            </a:r>
          </a:p>
          <a:p>
            <a:endParaRPr lang="en-US" sz="1600" dirty="0">
              <a:highlight>
                <a:srgbClr val="FFFFFF"/>
              </a:highlight>
              <a:latin typeface="Century Gothic" panose="020B0502020202020204" pitchFamily="34" charset="0"/>
            </a:endParaRPr>
          </a:p>
          <a:p>
            <a:r>
              <a:rPr lang="en-US" dirty="0">
                <a:highlight>
                  <a:srgbClr val="FFFFFF"/>
                </a:highlight>
                <a:latin typeface="Century Gothic" panose="020B0502020202020204" pitchFamily="34" charset="0"/>
              </a:rPr>
              <a:t>Graduate</a:t>
            </a:r>
          </a:p>
          <a:p>
            <a:pPr>
              <a:lnSpc>
                <a:spcPct val="150000"/>
              </a:lnSpc>
            </a:pPr>
            <a:r>
              <a:rPr lang="en-US" sz="1400" dirty="0">
                <a:highlight>
                  <a:srgbClr val="FFFFFF"/>
                </a:highlight>
                <a:latin typeface="Georgia" panose="02040502050405020303" pitchFamily="18" charset="0"/>
              </a:rPr>
              <a:t>Master of Architecture</a:t>
            </a:r>
          </a:p>
          <a:p>
            <a:pPr>
              <a:lnSpc>
                <a:spcPct val="150000"/>
              </a:lnSpc>
            </a:pPr>
            <a:r>
              <a:rPr lang="en-US" sz="1400" dirty="0">
                <a:highlight>
                  <a:srgbClr val="FFFFFF"/>
                </a:highlight>
                <a:latin typeface="Georgia" panose="02040502050405020303" pitchFamily="18" charset="0"/>
              </a:rPr>
              <a:t>Master of Architectural Studies</a:t>
            </a:r>
          </a:p>
          <a:p>
            <a:pPr>
              <a:lnSpc>
                <a:spcPct val="150000"/>
              </a:lnSpc>
            </a:pPr>
            <a:r>
              <a:rPr lang="en-US" sz="1400" dirty="0">
                <a:highlight>
                  <a:srgbClr val="FFFFFF"/>
                </a:highlight>
                <a:latin typeface="Georgia" panose="02040502050405020303" pitchFamily="18" charset="0"/>
              </a:rPr>
              <a:t>Master of Science in Architecture</a:t>
            </a:r>
          </a:p>
          <a:p>
            <a:pPr>
              <a:lnSpc>
                <a:spcPct val="150000"/>
              </a:lnSpc>
            </a:pPr>
            <a:r>
              <a:rPr lang="en-US" sz="1400" dirty="0">
                <a:highlight>
                  <a:srgbClr val="FFFFFF"/>
                </a:highlight>
                <a:latin typeface="Georgia" panose="02040502050405020303" pitchFamily="18" charset="0"/>
              </a:rPr>
              <a:t>Integrated Path to Architectural Licensure (IPAL)</a:t>
            </a:r>
            <a:endParaRPr lang="en-US" sz="1600" b="1" dirty="0">
              <a:highlight>
                <a:srgbClr val="5BCAE6"/>
              </a:highlight>
              <a:latin typeface="Georgia" panose="02040502050405020303" pitchFamily="18" charset="0"/>
            </a:endParaRPr>
          </a:p>
        </p:txBody>
      </p:sp>
      <p:sp>
        <p:nvSpPr>
          <p:cNvPr id="12" name="TextBox 11">
            <a:extLst>
              <a:ext uri="{FF2B5EF4-FFF2-40B4-BE49-F238E27FC236}">
                <a16:creationId xmlns:a16="http://schemas.microsoft.com/office/drawing/2014/main" id="{F2EB14AA-8EE4-4861-B1B6-62FCAA1CB804}"/>
              </a:ext>
            </a:extLst>
          </p:cNvPr>
          <p:cNvSpPr txBox="1"/>
          <p:nvPr/>
        </p:nvSpPr>
        <p:spPr>
          <a:xfrm>
            <a:off x="5452843" y="1485906"/>
            <a:ext cx="3607265" cy="1884362"/>
          </a:xfrm>
          <a:prstGeom prst="rect">
            <a:avLst/>
          </a:prstGeom>
          <a:noFill/>
        </p:spPr>
        <p:txBody>
          <a:bodyPr wrap="square" rtlCol="0">
            <a:spAutoFit/>
          </a:bodyPr>
          <a:lstStyle/>
          <a:p>
            <a:r>
              <a:rPr lang="en-US" sz="2400" b="1" dirty="0">
                <a:highlight>
                  <a:srgbClr val="FFFFFF"/>
                </a:highlight>
                <a:latin typeface="Century Gothic" panose="020B0502020202020204" pitchFamily="34" charset="0"/>
              </a:rPr>
              <a:t>DESIGN</a:t>
            </a:r>
          </a:p>
          <a:p>
            <a:r>
              <a:rPr lang="en-US" dirty="0">
                <a:highlight>
                  <a:srgbClr val="FFFFFF"/>
                </a:highlight>
                <a:latin typeface="Century Gothic" panose="020B0502020202020204" pitchFamily="34" charset="0"/>
              </a:rPr>
              <a:t>Undergraduate</a:t>
            </a:r>
          </a:p>
          <a:p>
            <a:pPr>
              <a:lnSpc>
                <a:spcPct val="150000"/>
              </a:lnSpc>
            </a:pPr>
            <a:r>
              <a:rPr lang="en-US" sz="1400" dirty="0">
                <a:highlight>
                  <a:srgbClr val="FFFFFF"/>
                </a:highlight>
                <a:latin typeface="Georgia" panose="02040502050405020303" pitchFamily="18" charset="0"/>
              </a:rPr>
              <a:t>Bachelor of Arts in Product Design</a:t>
            </a:r>
          </a:p>
          <a:p>
            <a:pPr>
              <a:lnSpc>
                <a:spcPct val="150000"/>
              </a:lnSpc>
            </a:pPr>
            <a:r>
              <a:rPr lang="en-US" sz="1400" dirty="0">
                <a:highlight>
                  <a:srgbClr val="FFFFFF"/>
                </a:highlight>
                <a:latin typeface="Georgia" panose="02040502050405020303" pitchFamily="18" charset="0"/>
              </a:rPr>
              <a:t>Bachelor of Science in Graphic Design</a:t>
            </a:r>
          </a:p>
          <a:p>
            <a:r>
              <a:rPr lang="en-US" sz="1400" dirty="0">
                <a:latin typeface="Georgia" panose="02040502050405020303" pitchFamily="18" charset="0"/>
              </a:rPr>
              <a:t>	</a:t>
            </a:r>
            <a:r>
              <a:rPr lang="en-US" sz="1400" dirty="0">
                <a:highlight>
                  <a:srgbClr val="FFFFFF"/>
                </a:highlight>
                <a:latin typeface="Georgia" panose="02040502050405020303" pitchFamily="18" charset="0"/>
              </a:rPr>
              <a:t>&amp; Interactive Media</a:t>
            </a:r>
          </a:p>
          <a:p>
            <a:pPr>
              <a:lnSpc>
                <a:spcPct val="150000"/>
              </a:lnSpc>
            </a:pPr>
            <a:r>
              <a:rPr lang="en-US" sz="1400" dirty="0">
                <a:highlight>
                  <a:srgbClr val="FFFFFF"/>
                </a:highlight>
                <a:latin typeface="Georgia" panose="02040502050405020303" pitchFamily="18" charset="0"/>
              </a:rPr>
              <a:t>Bachelor of Interior Architecture &amp; Design</a:t>
            </a:r>
            <a:endParaRPr lang="en-US" dirty="0">
              <a:highlight>
                <a:srgbClr val="FFFFFF"/>
              </a:highlight>
              <a:latin typeface="Georgia" panose="02040502050405020303" pitchFamily="18" charset="0"/>
            </a:endParaRPr>
          </a:p>
        </p:txBody>
      </p:sp>
      <p:sp>
        <p:nvSpPr>
          <p:cNvPr id="13" name="TextBox 12">
            <a:extLst>
              <a:ext uri="{FF2B5EF4-FFF2-40B4-BE49-F238E27FC236}">
                <a16:creationId xmlns:a16="http://schemas.microsoft.com/office/drawing/2014/main" id="{A2800600-90CF-4C50-AAC8-4D7E225DC0FE}"/>
              </a:ext>
            </a:extLst>
          </p:cNvPr>
          <p:cNvSpPr txBox="1"/>
          <p:nvPr/>
        </p:nvSpPr>
        <p:spPr>
          <a:xfrm>
            <a:off x="630464" y="4826878"/>
            <a:ext cx="4813990" cy="1899302"/>
          </a:xfrm>
          <a:prstGeom prst="rect">
            <a:avLst/>
          </a:prstGeom>
          <a:noFill/>
        </p:spPr>
        <p:txBody>
          <a:bodyPr wrap="square" rtlCol="0">
            <a:spAutoFit/>
          </a:bodyPr>
          <a:lstStyle/>
          <a:p>
            <a:r>
              <a:rPr lang="en-US" sz="2400" b="1" dirty="0">
                <a:highlight>
                  <a:srgbClr val="FFFFFF"/>
                </a:highlight>
                <a:latin typeface="Century Gothic" panose="020B0502020202020204" pitchFamily="34" charset="0"/>
              </a:rPr>
              <a:t>CONSTRUCTION MANAGEMENT</a:t>
            </a:r>
          </a:p>
          <a:p>
            <a:r>
              <a:rPr lang="en-US" dirty="0">
                <a:highlight>
                  <a:srgbClr val="FFFFFF"/>
                </a:highlight>
                <a:latin typeface="Century Gothic" panose="020B0502020202020204" pitchFamily="34" charset="0"/>
              </a:rPr>
              <a:t>Undergraduate</a:t>
            </a:r>
          </a:p>
          <a:p>
            <a:pPr>
              <a:lnSpc>
                <a:spcPct val="150000"/>
              </a:lnSpc>
            </a:pPr>
            <a:r>
              <a:rPr lang="en-US" sz="1400" dirty="0">
                <a:highlight>
                  <a:srgbClr val="FFFFFF"/>
                </a:highlight>
                <a:latin typeface="Georgia" panose="02040502050405020303" pitchFamily="18" charset="0"/>
              </a:rPr>
              <a:t>Bachelor of Science in Construction Management</a:t>
            </a:r>
          </a:p>
          <a:p>
            <a:endParaRPr lang="en-US" dirty="0">
              <a:highlight>
                <a:srgbClr val="FFFFFF"/>
              </a:highlight>
              <a:latin typeface="Century Gothic" panose="020B0502020202020204" pitchFamily="34" charset="0"/>
            </a:endParaRPr>
          </a:p>
          <a:p>
            <a:r>
              <a:rPr lang="en-US" dirty="0">
                <a:highlight>
                  <a:srgbClr val="FFFFFF"/>
                </a:highlight>
                <a:latin typeface="Century Gothic" panose="020B0502020202020204" pitchFamily="34" charset="0"/>
              </a:rPr>
              <a:t>Graduate</a:t>
            </a:r>
          </a:p>
          <a:p>
            <a:pPr>
              <a:lnSpc>
                <a:spcPct val="150000"/>
              </a:lnSpc>
            </a:pPr>
            <a:r>
              <a:rPr lang="en-US" sz="1400" dirty="0">
                <a:highlight>
                  <a:srgbClr val="FFFFFF"/>
                </a:highlight>
                <a:latin typeface="Georgia" panose="02040502050405020303" pitchFamily="18" charset="0"/>
              </a:rPr>
              <a:t>Master of Construction Management </a:t>
            </a:r>
            <a:r>
              <a:rPr lang="en-US" sz="1400" b="1" dirty="0">
                <a:highlight>
                  <a:srgbClr val="5BCAE6"/>
                </a:highlight>
                <a:latin typeface="Century Gothic" panose="020B0502020202020204" pitchFamily="34" charset="0"/>
              </a:rPr>
              <a:t>ONLINE</a:t>
            </a:r>
            <a:endParaRPr lang="en-US" sz="1400" b="1" dirty="0">
              <a:highlight>
                <a:srgbClr val="5BCAE6"/>
              </a:highlight>
              <a:latin typeface="Georgia" panose="02040502050405020303" pitchFamily="18" charset="0"/>
            </a:endParaRPr>
          </a:p>
        </p:txBody>
      </p:sp>
      <p:sp>
        <p:nvSpPr>
          <p:cNvPr id="4" name="TextBox 3">
            <a:extLst>
              <a:ext uri="{FF2B5EF4-FFF2-40B4-BE49-F238E27FC236}">
                <a16:creationId xmlns:a16="http://schemas.microsoft.com/office/drawing/2014/main" id="{2636FC5B-1E0A-4DBE-A5D3-DB28AA479492}"/>
              </a:ext>
            </a:extLst>
          </p:cNvPr>
          <p:cNvSpPr txBox="1"/>
          <p:nvPr/>
        </p:nvSpPr>
        <p:spPr>
          <a:xfrm>
            <a:off x="6079128" y="3648414"/>
            <a:ext cx="2664823" cy="3077766"/>
          </a:xfrm>
          <a:prstGeom prst="rect">
            <a:avLst/>
          </a:prstGeom>
          <a:noFill/>
        </p:spPr>
        <p:txBody>
          <a:bodyPr wrap="square" rtlCol="0">
            <a:spAutoFit/>
          </a:bodyPr>
          <a:lstStyle/>
          <a:p>
            <a:r>
              <a:rPr lang="en-US" sz="2400" b="1" dirty="0">
                <a:latin typeface="Century Gothic" panose="020B0502020202020204" pitchFamily="34" charset="0"/>
              </a:rPr>
              <a:t>MINORS</a:t>
            </a:r>
            <a:endParaRPr lang="en-US" sz="1400" b="1" dirty="0">
              <a:latin typeface="Century Gothic" panose="020B0502020202020204" pitchFamily="34" charset="0"/>
            </a:endParaRPr>
          </a:p>
          <a:p>
            <a:endParaRPr lang="en-US" sz="200" dirty="0">
              <a:highlight>
                <a:srgbClr val="FFFFFF"/>
              </a:highlight>
              <a:latin typeface="Century Gothic" panose="020B0502020202020204" pitchFamily="34" charset="0"/>
            </a:endParaRPr>
          </a:p>
          <a:p>
            <a:r>
              <a:rPr lang="en-US" sz="1200" dirty="0">
                <a:highlight>
                  <a:srgbClr val="FFFFFF"/>
                </a:highlight>
                <a:latin typeface="Georgia" panose="02040502050405020303" pitchFamily="18" charset="0"/>
              </a:rPr>
              <a:t>Architecture</a:t>
            </a:r>
          </a:p>
          <a:p>
            <a:endParaRPr lang="en-US" sz="1200" dirty="0">
              <a:highlight>
                <a:srgbClr val="FFFFFF"/>
              </a:highlight>
              <a:latin typeface="Georgia" panose="02040502050405020303" pitchFamily="18" charset="0"/>
            </a:endParaRPr>
          </a:p>
          <a:p>
            <a:r>
              <a:rPr lang="en-US" sz="1200" dirty="0">
                <a:highlight>
                  <a:srgbClr val="FFFFFF"/>
                </a:highlight>
                <a:latin typeface="Georgia" panose="02040502050405020303" pitchFamily="18" charset="0"/>
              </a:rPr>
              <a:t>Construction Management</a:t>
            </a:r>
          </a:p>
          <a:p>
            <a:endParaRPr lang="en-US" sz="1200" dirty="0">
              <a:highlight>
                <a:srgbClr val="FFFFFF"/>
              </a:highlight>
              <a:latin typeface="Georgia" panose="02040502050405020303" pitchFamily="18" charset="0"/>
            </a:endParaRPr>
          </a:p>
          <a:p>
            <a:r>
              <a:rPr lang="en-US" sz="1200" dirty="0">
                <a:highlight>
                  <a:srgbClr val="FFFFFF"/>
                </a:highlight>
                <a:latin typeface="Georgia" panose="02040502050405020303" pitchFamily="18" charset="0"/>
              </a:rPr>
              <a:t>Digital Architecture &amp; Fabrication (DAF)</a:t>
            </a:r>
          </a:p>
          <a:p>
            <a:endParaRPr lang="en-US" sz="1200" dirty="0">
              <a:highlight>
                <a:srgbClr val="FFFFFF"/>
              </a:highlight>
              <a:latin typeface="Georgia" panose="02040502050405020303" pitchFamily="18" charset="0"/>
            </a:endParaRPr>
          </a:p>
          <a:p>
            <a:r>
              <a:rPr lang="en-US" sz="1200" dirty="0">
                <a:highlight>
                  <a:srgbClr val="FFFFFF"/>
                </a:highlight>
                <a:latin typeface="Georgia" panose="02040502050405020303" pitchFamily="18" charset="0"/>
              </a:rPr>
              <a:t>Healthy Urbanism</a:t>
            </a:r>
          </a:p>
          <a:p>
            <a:endParaRPr lang="en-US" sz="1200" dirty="0">
              <a:highlight>
                <a:srgbClr val="FFFFFF"/>
              </a:highlight>
              <a:latin typeface="Georgia" panose="02040502050405020303" pitchFamily="18" charset="0"/>
            </a:endParaRPr>
          </a:p>
          <a:p>
            <a:r>
              <a:rPr lang="en-US" sz="1200" dirty="0">
                <a:highlight>
                  <a:srgbClr val="FFFFFF"/>
                </a:highlight>
                <a:latin typeface="Georgia" panose="02040502050405020303" pitchFamily="18" charset="0"/>
              </a:rPr>
              <a:t>Interior Architecture &amp; Design</a:t>
            </a:r>
          </a:p>
          <a:p>
            <a:endParaRPr lang="en-US" sz="1200" dirty="0">
              <a:highlight>
                <a:srgbClr val="FFFFFF"/>
              </a:highlight>
              <a:latin typeface="Georgia" panose="02040502050405020303" pitchFamily="18" charset="0"/>
            </a:endParaRPr>
          </a:p>
          <a:p>
            <a:r>
              <a:rPr lang="en-US" sz="1200" dirty="0">
                <a:highlight>
                  <a:srgbClr val="FFFFFF"/>
                </a:highlight>
                <a:latin typeface="Georgia" panose="02040502050405020303" pitchFamily="18" charset="0"/>
              </a:rPr>
              <a:t>Graphic Design &amp; Interactive Media</a:t>
            </a:r>
          </a:p>
          <a:p>
            <a:endParaRPr lang="en-US" sz="1200" dirty="0">
              <a:highlight>
                <a:srgbClr val="FFFFFF"/>
              </a:highlight>
              <a:latin typeface="Georgia" panose="02040502050405020303" pitchFamily="18" charset="0"/>
            </a:endParaRPr>
          </a:p>
          <a:p>
            <a:r>
              <a:rPr lang="en-US" sz="1200" dirty="0">
                <a:highlight>
                  <a:srgbClr val="FFFFFF"/>
                </a:highlight>
                <a:latin typeface="Georgia" panose="02040502050405020303" pitchFamily="18" charset="0"/>
              </a:rPr>
              <a:t>Product Design</a:t>
            </a:r>
          </a:p>
        </p:txBody>
      </p:sp>
    </p:spTree>
    <p:extLst>
      <p:ext uri="{BB962C8B-B14F-4D97-AF65-F5344CB8AC3E}">
        <p14:creationId xmlns:p14="http://schemas.microsoft.com/office/powerpoint/2010/main" val="3594360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93E8963-69A7-4714-BF82-CD8F1A7329E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1165" t="18276" r="27198" b="19100"/>
          <a:stretch/>
        </p:blipFill>
        <p:spPr>
          <a:xfrm>
            <a:off x="6035181" y="524497"/>
            <a:ext cx="2276372" cy="2282499"/>
          </a:xfrm>
          <a:prstGeom prst="rect">
            <a:avLst/>
          </a:prstGeom>
        </p:spPr>
      </p:pic>
      <p:sp>
        <p:nvSpPr>
          <p:cNvPr id="20" name="Rectangle 19">
            <a:extLst>
              <a:ext uri="{FF2B5EF4-FFF2-40B4-BE49-F238E27FC236}">
                <a16:creationId xmlns:a16="http://schemas.microsoft.com/office/drawing/2014/main" id="{7E41E18C-BF59-40E6-8DCC-1DD6E9AB3EC6}"/>
              </a:ext>
            </a:extLst>
          </p:cNvPr>
          <p:cNvSpPr/>
          <p:nvPr/>
        </p:nvSpPr>
        <p:spPr>
          <a:xfrm>
            <a:off x="3471787" y="521294"/>
            <a:ext cx="2286000" cy="2286000"/>
          </a:xfrm>
          <a:prstGeom prst="rect">
            <a:avLst/>
          </a:prstGeom>
          <a:solidFill>
            <a:srgbClr val="FBD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06" name="Picture 18" descr="https://lh5.googleusercontent.com/w_VPiNdmgF4FuH5xYKdJzGuYLaOHOroLqxOfo3hJQScIp868bB8wz67BUTVoQzomwtCQdG0Y_jQM-zCYddIzAcFMVw9meAVaaMLk2jx8G-HhVpUZdkxSUj35fpGCQew3j99KLl-AI7Y">
            <a:extLst>
              <a:ext uri="{FF2B5EF4-FFF2-40B4-BE49-F238E27FC236}">
                <a16:creationId xmlns:a16="http://schemas.microsoft.com/office/drawing/2014/main" id="{2BA93FBB-7A7D-4CC4-897F-B13B10FAC42D}"/>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15767" r="17549"/>
          <a:stretch/>
        </p:blipFill>
        <p:spPr bwMode="auto">
          <a:xfrm>
            <a:off x="918018" y="517500"/>
            <a:ext cx="2286001" cy="228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DF92E72-7778-499B-AD1C-6BEDC5C5C46A}"/>
              </a:ext>
            </a:extLst>
          </p:cNvPr>
          <p:cNvSpPr txBox="1"/>
          <p:nvPr/>
        </p:nvSpPr>
        <p:spPr>
          <a:xfrm>
            <a:off x="314116" y="5426578"/>
            <a:ext cx="5819686" cy="1200329"/>
          </a:xfrm>
          <a:prstGeom prst="rect">
            <a:avLst/>
          </a:prstGeom>
          <a:noFill/>
        </p:spPr>
        <p:txBody>
          <a:bodyPr wrap="square" rtlCol="0">
            <a:spAutoFit/>
          </a:bodyPr>
          <a:lstStyle/>
          <a:p>
            <a:r>
              <a:rPr lang="en-US" sz="7200" b="1" dirty="0">
                <a:latin typeface="Century Gothic" panose="020B0502020202020204" pitchFamily="34" charset="0"/>
              </a:rPr>
              <a:t>Architecture</a:t>
            </a:r>
          </a:p>
        </p:txBody>
      </p:sp>
      <p:cxnSp>
        <p:nvCxnSpPr>
          <p:cNvPr id="9" name="Straight Connector 8">
            <a:extLst>
              <a:ext uri="{FF2B5EF4-FFF2-40B4-BE49-F238E27FC236}">
                <a16:creationId xmlns:a16="http://schemas.microsoft.com/office/drawing/2014/main" id="{A1DE44B7-15B0-4B60-A3E2-B1F864CC41B9}"/>
              </a:ext>
            </a:extLst>
          </p:cNvPr>
          <p:cNvCxnSpPr>
            <a:cxnSpLocks/>
          </p:cNvCxnSpPr>
          <p:nvPr/>
        </p:nvCxnSpPr>
        <p:spPr>
          <a:xfrm>
            <a:off x="404945" y="6505080"/>
            <a:ext cx="15007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918309B-5F26-4C64-AD3A-FB69C742C03B}"/>
              </a:ext>
            </a:extLst>
          </p:cNvPr>
          <p:cNvSpPr txBox="1"/>
          <p:nvPr/>
        </p:nvSpPr>
        <p:spPr>
          <a:xfrm>
            <a:off x="5331209" y="3134170"/>
            <a:ext cx="3674692" cy="2520947"/>
          </a:xfrm>
          <a:prstGeom prst="rect">
            <a:avLst/>
          </a:prstGeom>
          <a:noFill/>
        </p:spPr>
        <p:txBody>
          <a:bodyPr wrap="square" rtlCol="0">
            <a:spAutoFit/>
          </a:bodyPr>
          <a:lstStyle/>
          <a:p>
            <a:pPr algn="r"/>
            <a:r>
              <a:rPr lang="en-US" dirty="0">
                <a:highlight>
                  <a:srgbClr val="FFFFFF"/>
                </a:highlight>
                <a:latin typeface="Century Gothic" panose="020B0502020202020204" pitchFamily="34" charset="0"/>
              </a:rPr>
              <a:t>Undergraduate</a:t>
            </a:r>
          </a:p>
          <a:p>
            <a:pPr algn="r">
              <a:lnSpc>
                <a:spcPct val="150000"/>
              </a:lnSpc>
            </a:pPr>
            <a:r>
              <a:rPr lang="en-US" sz="1200" dirty="0">
                <a:highlight>
                  <a:srgbClr val="FFFFFF"/>
                </a:highlight>
                <a:latin typeface="Georgia" panose="02040502050405020303" pitchFamily="18" charset="0"/>
              </a:rPr>
              <a:t>Bachelor of Architecture</a:t>
            </a:r>
          </a:p>
          <a:p>
            <a:pPr algn="r">
              <a:lnSpc>
                <a:spcPct val="150000"/>
              </a:lnSpc>
            </a:pPr>
            <a:r>
              <a:rPr lang="en-US" sz="1200" dirty="0">
                <a:highlight>
                  <a:srgbClr val="FFFFFF"/>
                </a:highlight>
                <a:latin typeface="Georgia" panose="02040502050405020303" pitchFamily="18" charset="0"/>
              </a:rPr>
              <a:t>Bachelor of Arts in Architecture</a:t>
            </a:r>
          </a:p>
          <a:p>
            <a:pPr algn="r"/>
            <a:endParaRPr lang="en-US" sz="1600" dirty="0">
              <a:highlight>
                <a:srgbClr val="FFFFFF"/>
              </a:highlight>
              <a:latin typeface="Century Gothic" panose="020B0502020202020204" pitchFamily="34" charset="0"/>
            </a:endParaRPr>
          </a:p>
          <a:p>
            <a:pPr algn="r"/>
            <a:r>
              <a:rPr lang="en-US" dirty="0">
                <a:highlight>
                  <a:srgbClr val="FFFFFF"/>
                </a:highlight>
                <a:latin typeface="Century Gothic" panose="020B0502020202020204" pitchFamily="34" charset="0"/>
              </a:rPr>
              <a:t>Graduate</a:t>
            </a:r>
          </a:p>
          <a:p>
            <a:pPr algn="r">
              <a:lnSpc>
                <a:spcPct val="150000"/>
              </a:lnSpc>
            </a:pPr>
            <a:r>
              <a:rPr lang="en-US" sz="1200" dirty="0">
                <a:highlight>
                  <a:srgbClr val="FFFFFF"/>
                </a:highlight>
                <a:latin typeface="Georgia" panose="02040502050405020303" pitchFamily="18" charset="0"/>
              </a:rPr>
              <a:t>Master of Architecture</a:t>
            </a:r>
          </a:p>
          <a:p>
            <a:pPr algn="r">
              <a:lnSpc>
                <a:spcPct val="150000"/>
              </a:lnSpc>
            </a:pPr>
            <a:r>
              <a:rPr lang="en-US" sz="1200" dirty="0">
                <a:highlight>
                  <a:srgbClr val="FFFFFF"/>
                </a:highlight>
                <a:latin typeface="Georgia" panose="02040502050405020303" pitchFamily="18" charset="0"/>
              </a:rPr>
              <a:t>Master of Architectural Studies</a:t>
            </a:r>
          </a:p>
          <a:p>
            <a:pPr algn="r">
              <a:lnSpc>
                <a:spcPct val="150000"/>
              </a:lnSpc>
            </a:pPr>
            <a:r>
              <a:rPr lang="en-US" sz="1200" dirty="0">
                <a:highlight>
                  <a:srgbClr val="FFFFFF"/>
                </a:highlight>
                <a:latin typeface="Georgia" panose="02040502050405020303" pitchFamily="18" charset="0"/>
              </a:rPr>
              <a:t>Master of Science in Architecture</a:t>
            </a:r>
          </a:p>
          <a:p>
            <a:pPr algn="r">
              <a:lnSpc>
                <a:spcPct val="150000"/>
              </a:lnSpc>
            </a:pPr>
            <a:r>
              <a:rPr lang="en-US" sz="1200" dirty="0">
                <a:highlight>
                  <a:srgbClr val="FFFFFF"/>
                </a:highlight>
                <a:latin typeface="Georgia" panose="02040502050405020303" pitchFamily="18" charset="0"/>
              </a:rPr>
              <a:t>Integrated Path to Architectural Licensure (IPAL)</a:t>
            </a:r>
            <a:endParaRPr lang="en-US" sz="1400" b="1" dirty="0">
              <a:highlight>
                <a:srgbClr val="5BCAE6"/>
              </a:highlight>
              <a:latin typeface="Georgia" panose="02040502050405020303" pitchFamily="18" charset="0"/>
            </a:endParaRPr>
          </a:p>
        </p:txBody>
      </p:sp>
      <p:sp>
        <p:nvSpPr>
          <p:cNvPr id="10" name="TextBox 9">
            <a:extLst>
              <a:ext uri="{FF2B5EF4-FFF2-40B4-BE49-F238E27FC236}">
                <a16:creationId xmlns:a16="http://schemas.microsoft.com/office/drawing/2014/main" id="{96119C88-8684-4AAA-A53D-1B170D6E113E}"/>
              </a:ext>
            </a:extLst>
          </p:cNvPr>
          <p:cNvSpPr txBox="1"/>
          <p:nvPr/>
        </p:nvSpPr>
        <p:spPr>
          <a:xfrm>
            <a:off x="5877579" y="5949480"/>
            <a:ext cx="3121852" cy="461665"/>
          </a:xfrm>
          <a:prstGeom prst="rect">
            <a:avLst/>
          </a:prstGeom>
          <a:noFill/>
        </p:spPr>
        <p:txBody>
          <a:bodyPr wrap="square" rtlCol="0">
            <a:spAutoFit/>
          </a:bodyPr>
          <a:lstStyle/>
          <a:p>
            <a:pPr algn="r"/>
            <a:r>
              <a:rPr lang="en-US" sz="1200" dirty="0">
                <a:latin typeface="Georgia" panose="02040502050405020303" pitchFamily="18" charset="0"/>
              </a:rPr>
              <a:t>Architecture is now a</a:t>
            </a:r>
          </a:p>
          <a:p>
            <a:pPr algn="r"/>
            <a:r>
              <a:rPr lang="en-US" sz="1200" b="1" dirty="0">
                <a:highlight>
                  <a:srgbClr val="5BCAE6"/>
                </a:highlight>
                <a:latin typeface="Century Gothic" panose="020B0502020202020204" pitchFamily="34" charset="0"/>
              </a:rPr>
              <a:t>STEM APPROVED PROGRAM</a:t>
            </a:r>
          </a:p>
        </p:txBody>
      </p:sp>
    </p:spTree>
    <p:extLst>
      <p:ext uri="{BB962C8B-B14F-4D97-AF65-F5344CB8AC3E}">
        <p14:creationId xmlns:p14="http://schemas.microsoft.com/office/powerpoint/2010/main" val="124223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5EDA31-2193-4EFD-BDE6-66B8AAFE337D}"/>
              </a:ext>
            </a:extLst>
          </p:cNvPr>
          <p:cNvSpPr/>
          <p:nvPr/>
        </p:nvSpPr>
        <p:spPr>
          <a:xfrm>
            <a:off x="7838572" y="600661"/>
            <a:ext cx="991312" cy="6249112"/>
          </a:xfrm>
          <a:prstGeom prst="rect">
            <a:avLst/>
          </a:prstGeom>
          <a:solidFill>
            <a:srgbClr val="FBD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9F38B54-DBC9-42BC-AC1D-52E9B2415D57}"/>
              </a:ext>
            </a:extLst>
          </p:cNvPr>
          <p:cNvSpPr txBox="1"/>
          <p:nvPr/>
        </p:nvSpPr>
        <p:spPr>
          <a:xfrm>
            <a:off x="638856" y="649480"/>
            <a:ext cx="5819686" cy="769441"/>
          </a:xfrm>
          <a:prstGeom prst="rect">
            <a:avLst/>
          </a:prstGeom>
          <a:noFill/>
        </p:spPr>
        <p:txBody>
          <a:bodyPr wrap="square" rtlCol="0">
            <a:spAutoFit/>
          </a:bodyPr>
          <a:lstStyle/>
          <a:p>
            <a:r>
              <a:rPr lang="en-US" sz="4400" b="1" dirty="0">
                <a:latin typeface="Century Gothic" panose="020B0502020202020204" pitchFamily="34" charset="0"/>
              </a:rPr>
              <a:t>Student Housing</a:t>
            </a:r>
          </a:p>
        </p:txBody>
      </p:sp>
      <p:sp>
        <p:nvSpPr>
          <p:cNvPr id="8" name="TextBox 7">
            <a:extLst>
              <a:ext uri="{FF2B5EF4-FFF2-40B4-BE49-F238E27FC236}">
                <a16:creationId xmlns:a16="http://schemas.microsoft.com/office/drawing/2014/main" id="{4A783F0E-7DF1-4EDF-86A0-7283D0121904}"/>
              </a:ext>
            </a:extLst>
          </p:cNvPr>
          <p:cNvSpPr txBox="1"/>
          <p:nvPr/>
        </p:nvSpPr>
        <p:spPr>
          <a:xfrm>
            <a:off x="638856" y="1418921"/>
            <a:ext cx="4402927" cy="707886"/>
          </a:xfrm>
          <a:prstGeom prst="rect">
            <a:avLst/>
          </a:prstGeom>
          <a:noFill/>
        </p:spPr>
        <p:txBody>
          <a:bodyPr wrap="square" rtlCol="0">
            <a:spAutoFit/>
          </a:bodyPr>
          <a:lstStyle/>
          <a:p>
            <a:r>
              <a:rPr lang="en-US" sz="2000" dirty="0">
                <a:highlight>
                  <a:srgbClr val="FFFFFF"/>
                </a:highlight>
                <a:latin typeface="Georgia" panose="02040502050405020303" pitchFamily="18" charset="0"/>
              </a:rPr>
              <a:t>Urban residential life building one block from campus</a:t>
            </a:r>
          </a:p>
        </p:txBody>
      </p:sp>
      <p:pic>
        <p:nvPicPr>
          <p:cNvPr id="9222" name="Picture 6" descr="https://lh5.googleusercontent.com/-ymHUOf_Jmvx-UacTicscvVbe--DTztvtXLTsR41m6lErIYXy2I6yT0hWNJ6eXHu8m3tS8ZXt9CQ18UKsItf_UuNP2AQacFoOlNhx3flOiepQFhHlovi8ds8MQ87_Xof8iB9PhCCjKI">
            <a:extLst>
              <a:ext uri="{FF2B5EF4-FFF2-40B4-BE49-F238E27FC236}">
                <a16:creationId xmlns:a16="http://schemas.microsoft.com/office/drawing/2014/main" id="{3CC7A3A0-3A01-4B64-BCD1-18BD2DA2F89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755791" y="4896739"/>
            <a:ext cx="2575976" cy="1717765"/>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s://lh6.googleusercontent.com/nyYK_jeraHof--t2IA5UlTB9GUweO3X11_r7zmNzUK5i4FCRMoUfNiWc_EnEAbbQm34OgMcRxGSw8849aQRHB_CqLJ0MUrPpcC-1jbtUvejfb9UJH-0ddmpDgf2UF6-cynrIxv0lkcM">
            <a:extLst>
              <a:ext uri="{FF2B5EF4-FFF2-40B4-BE49-F238E27FC236}">
                <a16:creationId xmlns:a16="http://schemas.microsoft.com/office/drawing/2014/main" id="{354D6DC6-38D8-4FB5-A5F0-5F572213046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755791" y="2944360"/>
            <a:ext cx="2575976" cy="17177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06394A0-6650-4A06-9879-2E7E5C065ECC}"/>
              </a:ext>
            </a:extLst>
          </p:cNvPr>
          <p:cNvPicPr>
            <a:picLocks noChangeAspect="1"/>
          </p:cNvPicPr>
          <p:nvPr/>
        </p:nvPicPr>
        <p:blipFill rotWithShape="1">
          <a:blip r:embed="rId5">
            <a:extLst>
              <a:ext uri="{28A0092B-C50C-407E-A947-70E740481C1C}">
                <a14:useLocalDpi xmlns:a14="http://schemas.microsoft.com/office/drawing/2010/main" val="0"/>
              </a:ext>
            </a:extLst>
          </a:blip>
          <a:srcRect l="33670" r="34158"/>
          <a:stretch/>
        </p:blipFill>
        <p:spPr>
          <a:xfrm>
            <a:off x="315138" y="2528373"/>
            <a:ext cx="5050362" cy="3452754"/>
          </a:xfrm>
          <a:prstGeom prst="rect">
            <a:avLst/>
          </a:prstGeom>
        </p:spPr>
      </p:pic>
      <p:sp>
        <p:nvSpPr>
          <p:cNvPr id="18" name="TextBox 17">
            <a:extLst>
              <a:ext uri="{FF2B5EF4-FFF2-40B4-BE49-F238E27FC236}">
                <a16:creationId xmlns:a16="http://schemas.microsoft.com/office/drawing/2014/main" id="{ADFA2E02-EEFB-4CAD-A917-6D339B9ECFB9}"/>
              </a:ext>
            </a:extLst>
          </p:cNvPr>
          <p:cNvSpPr txBox="1"/>
          <p:nvPr/>
        </p:nvSpPr>
        <p:spPr>
          <a:xfrm>
            <a:off x="5643966" y="349417"/>
            <a:ext cx="3045911" cy="2300951"/>
          </a:xfrm>
          <a:prstGeom prst="rect">
            <a:avLst/>
          </a:prstGeom>
          <a:noFill/>
        </p:spPr>
        <p:txBody>
          <a:bodyPr wrap="square" rtlCol="0">
            <a:spAutoFit/>
          </a:bodyPr>
          <a:lstStyle/>
          <a:p>
            <a:pPr>
              <a:lnSpc>
                <a:spcPct val="150000"/>
              </a:lnSpc>
            </a:pPr>
            <a:r>
              <a:rPr lang="en-US" sz="1600" b="1" dirty="0">
                <a:highlight>
                  <a:srgbClr val="FFFFFF"/>
                </a:highlight>
                <a:latin typeface="Century Gothic" panose="020B0502020202020204" pitchFamily="34" charset="0"/>
              </a:rPr>
              <a:t>FULLY FURNISHED</a:t>
            </a:r>
          </a:p>
          <a:p>
            <a:pPr>
              <a:lnSpc>
                <a:spcPct val="150000"/>
              </a:lnSpc>
            </a:pPr>
            <a:r>
              <a:rPr lang="en-US" sz="1600" b="1" dirty="0">
                <a:highlight>
                  <a:srgbClr val="FFFFFF"/>
                </a:highlight>
                <a:latin typeface="Century Gothic" panose="020B0502020202020204" pitchFamily="34" charset="0"/>
              </a:rPr>
              <a:t>WASHER &amp; DRYER IN UNIT</a:t>
            </a:r>
          </a:p>
          <a:p>
            <a:pPr>
              <a:lnSpc>
                <a:spcPct val="150000"/>
              </a:lnSpc>
            </a:pPr>
            <a:r>
              <a:rPr lang="en-US" sz="1600" b="1" dirty="0">
                <a:highlight>
                  <a:srgbClr val="FFFFFF"/>
                </a:highlight>
                <a:latin typeface="Century Gothic" panose="020B0502020202020204" pitchFamily="34" charset="0"/>
              </a:rPr>
              <a:t>RESIDENT ADVISOR</a:t>
            </a:r>
          </a:p>
          <a:p>
            <a:pPr>
              <a:lnSpc>
                <a:spcPct val="150000"/>
              </a:lnSpc>
            </a:pPr>
            <a:r>
              <a:rPr lang="en-US" sz="1600" b="1" dirty="0">
                <a:highlight>
                  <a:srgbClr val="FFFFFF"/>
                </a:highlight>
                <a:latin typeface="Century Gothic" panose="020B0502020202020204" pitchFamily="34" charset="0"/>
              </a:rPr>
              <a:t>FITNESS CENTER</a:t>
            </a:r>
          </a:p>
          <a:p>
            <a:pPr>
              <a:lnSpc>
                <a:spcPct val="150000"/>
              </a:lnSpc>
            </a:pPr>
            <a:r>
              <a:rPr lang="en-US" sz="1600" b="1" dirty="0">
                <a:highlight>
                  <a:srgbClr val="FFFFFF"/>
                </a:highlight>
                <a:latin typeface="Century Gothic" panose="020B0502020202020204" pitchFamily="34" charset="0"/>
              </a:rPr>
              <a:t>COURTYARD WITH FIRE PIT</a:t>
            </a:r>
          </a:p>
          <a:p>
            <a:pPr>
              <a:lnSpc>
                <a:spcPct val="150000"/>
              </a:lnSpc>
            </a:pPr>
            <a:r>
              <a:rPr lang="en-US" sz="1600" b="1" dirty="0">
                <a:highlight>
                  <a:srgbClr val="FFFFFF"/>
                </a:highlight>
                <a:latin typeface="Century Gothic" panose="020B0502020202020204" pitchFamily="34" charset="0"/>
              </a:rPr>
              <a:t>UNDERGROUND PARKING</a:t>
            </a:r>
          </a:p>
        </p:txBody>
      </p:sp>
      <p:cxnSp>
        <p:nvCxnSpPr>
          <p:cNvPr id="11" name="Straight Connector 10">
            <a:extLst>
              <a:ext uri="{FF2B5EF4-FFF2-40B4-BE49-F238E27FC236}">
                <a16:creationId xmlns:a16="http://schemas.microsoft.com/office/drawing/2014/main" id="{EA11FF4F-604B-4881-AB35-EE9E8B2FE1B6}"/>
              </a:ext>
            </a:extLst>
          </p:cNvPr>
          <p:cNvCxnSpPr>
            <a:cxnSpLocks/>
          </p:cNvCxnSpPr>
          <p:nvPr/>
        </p:nvCxnSpPr>
        <p:spPr>
          <a:xfrm>
            <a:off x="738231" y="1343420"/>
            <a:ext cx="637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034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s://lh4.googleusercontent.com/Z0Wt_pALqiQTp9EeVMtiJx3dyamDT5qVVU_mgLcRg4cjZySF41EDWZu5-vc7n-t5sPkLA4AKPAB1EY46G3q6kEOMXgrglNxgWGkMY16fdlPNBtN126F4kewgeD6Aj07eGI5NXSo-Mug">
            <a:extLst>
              <a:ext uri="{FF2B5EF4-FFF2-40B4-BE49-F238E27FC236}">
                <a16:creationId xmlns:a16="http://schemas.microsoft.com/office/drawing/2014/main" id="{FFA70048-1F95-4B87-921E-2C6C7CD82AC6}"/>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6694" r="16694"/>
          <a:stretch/>
        </p:blipFill>
        <p:spPr bwMode="auto">
          <a:xfrm>
            <a:off x="918017" y="521294"/>
            <a:ext cx="2286001" cy="22878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DF92E72-7778-499B-AD1C-6BEDC5C5C46A}"/>
              </a:ext>
            </a:extLst>
          </p:cNvPr>
          <p:cNvSpPr txBox="1"/>
          <p:nvPr/>
        </p:nvSpPr>
        <p:spPr>
          <a:xfrm>
            <a:off x="252229" y="5417090"/>
            <a:ext cx="7592359" cy="1200329"/>
          </a:xfrm>
          <a:prstGeom prst="rect">
            <a:avLst/>
          </a:prstGeom>
          <a:noFill/>
        </p:spPr>
        <p:txBody>
          <a:bodyPr wrap="square" rtlCol="0">
            <a:spAutoFit/>
          </a:bodyPr>
          <a:lstStyle/>
          <a:p>
            <a:r>
              <a:rPr lang="en-US" sz="7200" b="1" dirty="0">
                <a:latin typeface="Century Gothic" panose="020B0502020202020204" pitchFamily="34" charset="0"/>
              </a:rPr>
              <a:t>Career Services</a:t>
            </a:r>
          </a:p>
        </p:txBody>
      </p:sp>
      <p:cxnSp>
        <p:nvCxnSpPr>
          <p:cNvPr id="9" name="Straight Connector 8">
            <a:extLst>
              <a:ext uri="{FF2B5EF4-FFF2-40B4-BE49-F238E27FC236}">
                <a16:creationId xmlns:a16="http://schemas.microsoft.com/office/drawing/2014/main" id="{A1DE44B7-15B0-4B60-A3E2-B1F864CC41B9}"/>
              </a:ext>
            </a:extLst>
          </p:cNvPr>
          <p:cNvCxnSpPr>
            <a:cxnSpLocks/>
          </p:cNvCxnSpPr>
          <p:nvPr/>
        </p:nvCxnSpPr>
        <p:spPr>
          <a:xfrm>
            <a:off x="404945" y="6505080"/>
            <a:ext cx="15007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F0A1A68-D809-4414-862E-3248F3E75FD7}"/>
              </a:ext>
            </a:extLst>
          </p:cNvPr>
          <p:cNvSpPr/>
          <p:nvPr/>
        </p:nvSpPr>
        <p:spPr>
          <a:xfrm>
            <a:off x="3471787" y="521294"/>
            <a:ext cx="2286000" cy="2286000"/>
          </a:xfrm>
          <a:prstGeom prst="rect">
            <a:avLst/>
          </a:prstGeom>
          <a:solidFill>
            <a:srgbClr val="FBD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918309B-5F26-4C64-AD3A-FB69C742C03B}"/>
              </a:ext>
            </a:extLst>
          </p:cNvPr>
          <p:cNvSpPr txBox="1"/>
          <p:nvPr/>
        </p:nvSpPr>
        <p:spPr>
          <a:xfrm>
            <a:off x="4832059" y="2927181"/>
            <a:ext cx="4240954" cy="2828723"/>
          </a:xfrm>
          <a:prstGeom prst="rect">
            <a:avLst/>
          </a:prstGeom>
          <a:noFill/>
        </p:spPr>
        <p:txBody>
          <a:bodyPr wrap="square" rtlCol="0">
            <a:spAutoFit/>
          </a:bodyPr>
          <a:lstStyle/>
          <a:p>
            <a:pPr algn="r"/>
            <a:r>
              <a:rPr lang="en-US" dirty="0">
                <a:highlight>
                  <a:srgbClr val="FFFFFF"/>
                </a:highlight>
                <a:latin typeface="Century Gothic" panose="020B0502020202020204" pitchFamily="34" charset="0"/>
              </a:rPr>
              <a:t>Career Services Resources</a:t>
            </a:r>
          </a:p>
          <a:p>
            <a:pPr algn="r">
              <a:lnSpc>
                <a:spcPct val="150000"/>
              </a:lnSpc>
            </a:pPr>
            <a:r>
              <a:rPr lang="en-US" sz="1200" dirty="0">
                <a:highlight>
                  <a:srgbClr val="FFFFFF"/>
                </a:highlight>
                <a:latin typeface="Georgia" panose="02040502050405020303" pitchFamily="18" charset="0"/>
              </a:rPr>
              <a:t>Job Fairs &amp; Company Information Seminars</a:t>
            </a:r>
          </a:p>
          <a:p>
            <a:pPr algn="r">
              <a:lnSpc>
                <a:spcPct val="150000"/>
              </a:lnSpc>
            </a:pPr>
            <a:r>
              <a:rPr lang="en-US" sz="1200" dirty="0">
                <a:highlight>
                  <a:srgbClr val="FFFFFF"/>
                </a:highlight>
                <a:latin typeface="Georgia" panose="02040502050405020303" pitchFamily="18" charset="0"/>
              </a:rPr>
              <a:t>Resume &amp; Interview Prep Sessions</a:t>
            </a:r>
          </a:p>
          <a:p>
            <a:pPr algn="r">
              <a:lnSpc>
                <a:spcPct val="150000"/>
              </a:lnSpc>
            </a:pPr>
            <a:r>
              <a:rPr lang="en-US" sz="1200" dirty="0">
                <a:highlight>
                  <a:srgbClr val="FFFFFF"/>
                </a:highlight>
                <a:latin typeface="Georgia" panose="02040502050405020303" pitchFamily="18" charset="0"/>
              </a:rPr>
              <a:t>Mentor/Mentee Program</a:t>
            </a:r>
          </a:p>
          <a:p>
            <a:pPr algn="r">
              <a:lnSpc>
                <a:spcPct val="150000"/>
              </a:lnSpc>
            </a:pPr>
            <a:r>
              <a:rPr lang="en-US" sz="1200" dirty="0">
                <a:highlight>
                  <a:srgbClr val="FFFFFF"/>
                </a:highlight>
                <a:latin typeface="Georgia" panose="02040502050405020303" pitchFamily="18" charset="0"/>
              </a:rPr>
              <a:t>On-Campus Job Interviews &amp; Networking Opportunities</a:t>
            </a:r>
          </a:p>
          <a:p>
            <a:pPr algn="r">
              <a:lnSpc>
                <a:spcPct val="150000"/>
              </a:lnSpc>
            </a:pPr>
            <a:r>
              <a:rPr lang="en-US" sz="1200" dirty="0">
                <a:highlight>
                  <a:srgbClr val="FFFFFF"/>
                </a:highlight>
                <a:latin typeface="Georgia" panose="02040502050405020303" pitchFamily="18" charset="0"/>
              </a:rPr>
              <a:t>Portfolio Classes</a:t>
            </a:r>
          </a:p>
          <a:p>
            <a:pPr algn="r">
              <a:lnSpc>
                <a:spcPct val="150000"/>
              </a:lnSpc>
            </a:pPr>
            <a:r>
              <a:rPr lang="en-US" sz="1200" dirty="0">
                <a:highlight>
                  <a:srgbClr val="FFFFFF"/>
                </a:highlight>
                <a:latin typeface="Georgia" panose="02040502050405020303" pitchFamily="18" charset="0"/>
              </a:rPr>
              <a:t>Part-Time Job &amp; Alumni Blogs</a:t>
            </a:r>
          </a:p>
          <a:p>
            <a:pPr algn="r">
              <a:lnSpc>
                <a:spcPct val="150000"/>
              </a:lnSpc>
            </a:pPr>
            <a:r>
              <a:rPr lang="en-US" sz="1200" dirty="0">
                <a:highlight>
                  <a:srgbClr val="FFFFFF"/>
                </a:highlight>
                <a:latin typeface="Georgia" panose="02040502050405020303" pitchFamily="18" charset="0"/>
              </a:rPr>
              <a:t>Job Newsletter</a:t>
            </a:r>
          </a:p>
          <a:p>
            <a:pPr algn="r">
              <a:lnSpc>
                <a:spcPct val="150000"/>
              </a:lnSpc>
            </a:pPr>
            <a:r>
              <a:rPr lang="en-US" sz="1200" dirty="0" err="1">
                <a:highlight>
                  <a:srgbClr val="FFFFFF"/>
                </a:highlight>
                <a:latin typeface="Georgia" panose="02040502050405020303" pitchFamily="18" charset="0"/>
              </a:rPr>
              <a:t>GradShow</a:t>
            </a:r>
            <a:endParaRPr lang="en-US" sz="1200" dirty="0">
              <a:highlight>
                <a:srgbClr val="FFFFFF"/>
              </a:highlight>
              <a:latin typeface="Georgia" panose="02040502050405020303" pitchFamily="18" charset="0"/>
            </a:endParaRPr>
          </a:p>
          <a:p>
            <a:pPr algn="r">
              <a:lnSpc>
                <a:spcPct val="150000"/>
              </a:lnSpc>
            </a:pPr>
            <a:r>
              <a:rPr lang="en-US" sz="1200" dirty="0">
                <a:highlight>
                  <a:srgbClr val="FFFFFF"/>
                </a:highlight>
                <a:latin typeface="Georgia" panose="02040502050405020303" pitchFamily="18" charset="0"/>
              </a:rPr>
              <a:t>Professional Development Workshops</a:t>
            </a:r>
          </a:p>
        </p:txBody>
      </p:sp>
      <p:pic>
        <p:nvPicPr>
          <p:cNvPr id="2" name="Picture 2" descr="https://lh4.googleusercontent.com/472znayV8V_ejkuU4SIgwVOhL-9NdnvpxEIuWfI47yIfmSsDePXIMoj9QyuG0FqEbhMbbimEyQFnm4nh_gzDVCM1CMekLGL3OuUUnstJbfXdk7ZZYy3I5hDU2yDBwjXXRR3vDFJYe6Q">
            <a:extLst>
              <a:ext uri="{FF2B5EF4-FFF2-40B4-BE49-F238E27FC236}">
                <a16:creationId xmlns:a16="http://schemas.microsoft.com/office/drawing/2014/main" id="{D9273DB7-D0FD-4CC0-947A-4271DFB3B9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 t="2372" r="6907" b="44"/>
          <a:stretch/>
        </p:blipFill>
        <p:spPr bwMode="auto">
          <a:xfrm>
            <a:off x="6229837" y="521294"/>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11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96B7E2-98AA-4841-9B58-3380155315B3}"/>
              </a:ext>
            </a:extLst>
          </p:cNvPr>
          <p:cNvSpPr/>
          <p:nvPr/>
        </p:nvSpPr>
        <p:spPr>
          <a:xfrm rot="5400000">
            <a:off x="1898986" y="2077456"/>
            <a:ext cx="991312" cy="4789282"/>
          </a:xfrm>
          <a:prstGeom prst="rect">
            <a:avLst/>
          </a:prstGeom>
          <a:solidFill>
            <a:srgbClr val="FBD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6" name="Picture 2" descr="https://lh6.googleusercontent.com/wh9fz2NXgzJDih3rHK2MRGpw6RaQ1GPUKQFHt3ifVKFhjREjcQM7UDhwaYl6h_iYkmFXlmXEhoBjoJjseYe1bzQ-sbLfg-T-q2xoMLJS488UHDF-uyu5rWVR4MDKeBjzXs0Sh5Iattg">
            <a:extLst>
              <a:ext uri="{FF2B5EF4-FFF2-40B4-BE49-F238E27FC236}">
                <a16:creationId xmlns:a16="http://schemas.microsoft.com/office/drawing/2014/main" id="{4F1195BE-4C70-452F-87F2-6F82B9875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338" y="2004421"/>
            <a:ext cx="5930548" cy="395472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F910B70-EC81-427A-A68B-80E69048FACF}"/>
              </a:ext>
            </a:extLst>
          </p:cNvPr>
          <p:cNvSpPr txBox="1"/>
          <p:nvPr/>
        </p:nvSpPr>
        <p:spPr>
          <a:xfrm>
            <a:off x="601445" y="648692"/>
            <a:ext cx="8452019" cy="769441"/>
          </a:xfrm>
          <a:prstGeom prst="rect">
            <a:avLst/>
          </a:prstGeom>
          <a:noFill/>
        </p:spPr>
        <p:txBody>
          <a:bodyPr wrap="square" rtlCol="0">
            <a:spAutoFit/>
          </a:bodyPr>
          <a:lstStyle/>
          <a:p>
            <a:r>
              <a:rPr lang="en-US" sz="4400" b="1" dirty="0">
                <a:latin typeface="Century Gothic" panose="020B0502020202020204" pitchFamily="34" charset="0"/>
              </a:rPr>
              <a:t>Financial Aid &amp; Scholarships</a:t>
            </a:r>
          </a:p>
        </p:txBody>
      </p:sp>
      <p:sp>
        <p:nvSpPr>
          <p:cNvPr id="12" name="TextBox 11">
            <a:extLst>
              <a:ext uri="{FF2B5EF4-FFF2-40B4-BE49-F238E27FC236}">
                <a16:creationId xmlns:a16="http://schemas.microsoft.com/office/drawing/2014/main" id="{81AA6184-F09D-443C-A196-07820D5F59EE}"/>
              </a:ext>
            </a:extLst>
          </p:cNvPr>
          <p:cNvSpPr txBox="1"/>
          <p:nvPr/>
        </p:nvSpPr>
        <p:spPr>
          <a:xfrm>
            <a:off x="639946" y="1537765"/>
            <a:ext cx="5371555" cy="1859227"/>
          </a:xfrm>
          <a:prstGeom prst="rect">
            <a:avLst/>
          </a:prstGeom>
          <a:noFill/>
        </p:spPr>
        <p:txBody>
          <a:bodyPr wrap="square" rtlCol="0">
            <a:spAutoFit/>
          </a:bodyPr>
          <a:lstStyle/>
          <a:p>
            <a:pPr>
              <a:lnSpc>
                <a:spcPct val="150000"/>
              </a:lnSpc>
            </a:pPr>
            <a:r>
              <a:rPr lang="en-US" dirty="0">
                <a:highlight>
                  <a:srgbClr val="FFFFFF"/>
                </a:highlight>
                <a:latin typeface="Century Gothic" panose="020B0502020202020204" pitchFamily="34" charset="0"/>
              </a:rPr>
              <a:t>Financial Aid</a:t>
            </a:r>
            <a:endParaRPr lang="en-US" sz="2000" dirty="0">
              <a:highlight>
                <a:srgbClr val="FFFFFF"/>
              </a:highlight>
              <a:latin typeface="Century Gothic" panose="020B0502020202020204" pitchFamily="34" charset="0"/>
            </a:endParaRPr>
          </a:p>
          <a:p>
            <a:pPr>
              <a:lnSpc>
                <a:spcPct val="150000"/>
              </a:lnSpc>
            </a:pPr>
            <a:r>
              <a:rPr lang="en-US" sz="1200" dirty="0">
                <a:highlight>
                  <a:srgbClr val="FFFFFF"/>
                </a:highlight>
                <a:latin typeface="Georgia" panose="02040502050405020303" pitchFamily="18" charset="0"/>
              </a:rPr>
              <a:t>Free Application for Federal Student Aid (FAFSA)</a:t>
            </a:r>
          </a:p>
          <a:p>
            <a:pPr>
              <a:lnSpc>
                <a:spcPct val="150000"/>
              </a:lnSpc>
            </a:pPr>
            <a:r>
              <a:rPr lang="en-US" sz="1200" dirty="0">
                <a:highlight>
                  <a:srgbClr val="FFFFFF"/>
                </a:highlight>
                <a:latin typeface="Georgia" panose="02040502050405020303" pitchFamily="18" charset="0"/>
              </a:rPr>
              <a:t>Federal Work-Study</a:t>
            </a:r>
          </a:p>
          <a:p>
            <a:pPr>
              <a:lnSpc>
                <a:spcPct val="150000"/>
              </a:lnSpc>
            </a:pPr>
            <a:r>
              <a:rPr lang="en-US" sz="1200" dirty="0">
                <a:highlight>
                  <a:srgbClr val="FFFFFF"/>
                </a:highlight>
                <a:latin typeface="Georgia" panose="02040502050405020303" pitchFamily="18" charset="0"/>
              </a:rPr>
              <a:t>State Programs: </a:t>
            </a:r>
            <a:r>
              <a:rPr lang="en-US" sz="1200" dirty="0">
                <a:highlight>
                  <a:srgbClr val="FFFFFF"/>
                </a:highlight>
                <a:latin typeface="Century Gothic" panose="020B0502020202020204" pitchFamily="34" charset="0"/>
              </a:rPr>
              <a:t>Cal Grant A, Cal Grant B, California Dream Act</a:t>
            </a:r>
          </a:p>
          <a:p>
            <a:pPr>
              <a:lnSpc>
                <a:spcPct val="150000"/>
              </a:lnSpc>
            </a:pPr>
            <a:r>
              <a:rPr lang="en-US" sz="1200" dirty="0">
                <a:highlight>
                  <a:srgbClr val="FFFFFF"/>
                </a:highlight>
                <a:latin typeface="Georgia" panose="02040502050405020303" pitchFamily="18" charset="0"/>
              </a:rPr>
              <a:t>Military Benefits: </a:t>
            </a:r>
            <a:r>
              <a:rPr lang="en-US" sz="1200" dirty="0">
                <a:highlight>
                  <a:srgbClr val="FFFFFF"/>
                </a:highlight>
                <a:latin typeface="Century Gothic" panose="020B0502020202020204" pitchFamily="34" charset="0"/>
              </a:rPr>
              <a:t>Yellow Ribbon Program, Military Education Benefits</a:t>
            </a:r>
          </a:p>
          <a:p>
            <a:pPr>
              <a:lnSpc>
                <a:spcPct val="150000"/>
              </a:lnSpc>
            </a:pPr>
            <a:r>
              <a:rPr lang="en-US" sz="1200" dirty="0">
                <a:highlight>
                  <a:srgbClr val="FFFFFF"/>
                </a:highlight>
                <a:latin typeface="Georgia" panose="02040502050405020303" pitchFamily="18" charset="0"/>
              </a:rPr>
              <a:t>Private Education Loans</a:t>
            </a:r>
          </a:p>
        </p:txBody>
      </p:sp>
      <p:cxnSp>
        <p:nvCxnSpPr>
          <p:cNvPr id="9" name="Straight Connector 8">
            <a:extLst>
              <a:ext uri="{FF2B5EF4-FFF2-40B4-BE49-F238E27FC236}">
                <a16:creationId xmlns:a16="http://schemas.microsoft.com/office/drawing/2014/main" id="{E4FF98CA-819A-43B6-9A2C-66AA12060956}"/>
              </a:ext>
            </a:extLst>
          </p:cNvPr>
          <p:cNvCxnSpPr>
            <a:cxnSpLocks/>
          </p:cNvCxnSpPr>
          <p:nvPr/>
        </p:nvCxnSpPr>
        <p:spPr>
          <a:xfrm>
            <a:off x="738231" y="1343420"/>
            <a:ext cx="637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70EAECF-9F37-49D4-977C-A934A7BC0E9C}"/>
              </a:ext>
            </a:extLst>
          </p:cNvPr>
          <p:cNvSpPr txBox="1"/>
          <p:nvPr/>
        </p:nvSpPr>
        <p:spPr>
          <a:xfrm>
            <a:off x="601445" y="3938283"/>
            <a:ext cx="5371555" cy="2690224"/>
          </a:xfrm>
          <a:prstGeom prst="rect">
            <a:avLst/>
          </a:prstGeom>
          <a:noFill/>
        </p:spPr>
        <p:txBody>
          <a:bodyPr wrap="square" rtlCol="0">
            <a:spAutoFit/>
          </a:bodyPr>
          <a:lstStyle/>
          <a:p>
            <a:pPr>
              <a:lnSpc>
                <a:spcPct val="150000"/>
              </a:lnSpc>
            </a:pPr>
            <a:r>
              <a:rPr lang="en-US" dirty="0">
                <a:highlight>
                  <a:srgbClr val="FFFFFF"/>
                </a:highlight>
                <a:latin typeface="Century Gothic" panose="020B0502020202020204" pitchFamily="34" charset="0"/>
              </a:rPr>
              <a:t>Scholarships</a:t>
            </a:r>
            <a:endParaRPr lang="en-US" sz="2000" dirty="0">
              <a:highlight>
                <a:srgbClr val="FFFFFF"/>
              </a:highlight>
              <a:latin typeface="Century Gothic" panose="020B0502020202020204" pitchFamily="34" charset="0"/>
            </a:endParaRPr>
          </a:p>
          <a:p>
            <a:pPr>
              <a:lnSpc>
                <a:spcPct val="150000"/>
              </a:lnSpc>
            </a:pPr>
            <a:r>
              <a:rPr lang="en-US" sz="1200" dirty="0">
                <a:highlight>
                  <a:srgbClr val="FFFFFF"/>
                </a:highlight>
                <a:latin typeface="Georgia" panose="02040502050405020303" pitchFamily="18" charset="0"/>
              </a:rPr>
              <a:t>NewSchool Fellows Award</a:t>
            </a:r>
          </a:p>
          <a:p>
            <a:pPr>
              <a:lnSpc>
                <a:spcPct val="150000"/>
              </a:lnSpc>
            </a:pPr>
            <a:r>
              <a:rPr lang="en-US" sz="1200" dirty="0">
                <a:highlight>
                  <a:srgbClr val="FFFFFF"/>
                </a:highlight>
                <a:latin typeface="Georgia" panose="02040502050405020303" pitchFamily="18" charset="0"/>
              </a:rPr>
              <a:t>President’s Award</a:t>
            </a:r>
          </a:p>
          <a:p>
            <a:pPr>
              <a:lnSpc>
                <a:spcPct val="150000"/>
              </a:lnSpc>
            </a:pPr>
            <a:r>
              <a:rPr lang="en-US" sz="1200" dirty="0">
                <a:highlight>
                  <a:srgbClr val="FFFFFF"/>
                </a:highlight>
                <a:latin typeface="Georgia" panose="02040502050405020303" pitchFamily="18" charset="0"/>
              </a:rPr>
              <a:t>Community College Discount</a:t>
            </a:r>
          </a:p>
          <a:p>
            <a:pPr>
              <a:lnSpc>
                <a:spcPct val="150000"/>
              </a:lnSpc>
            </a:pPr>
            <a:r>
              <a:rPr lang="en-US" sz="1200" dirty="0">
                <a:highlight>
                  <a:srgbClr val="FFFFFF"/>
                </a:highlight>
                <a:latin typeface="Georgia" panose="02040502050405020303" pitchFamily="18" charset="0"/>
              </a:rPr>
              <a:t>NewSchool Scholarship</a:t>
            </a:r>
          </a:p>
          <a:p>
            <a:pPr>
              <a:lnSpc>
                <a:spcPct val="150000"/>
              </a:lnSpc>
            </a:pPr>
            <a:r>
              <a:rPr lang="en-US" sz="1200" dirty="0">
                <a:highlight>
                  <a:srgbClr val="FFFFFF"/>
                </a:highlight>
                <a:latin typeface="Georgia" panose="02040502050405020303" pitchFamily="18" charset="0"/>
              </a:rPr>
              <a:t>Early Application Scholarship</a:t>
            </a:r>
          </a:p>
          <a:p>
            <a:pPr>
              <a:lnSpc>
                <a:spcPct val="150000"/>
              </a:lnSpc>
            </a:pPr>
            <a:r>
              <a:rPr lang="en-US" sz="1200" dirty="0">
                <a:highlight>
                  <a:srgbClr val="FFFFFF"/>
                </a:highlight>
                <a:latin typeface="Georgia" panose="02040502050405020303" pitchFamily="18" charset="0"/>
              </a:rPr>
              <a:t>Early Registration Scholarship</a:t>
            </a:r>
          </a:p>
          <a:p>
            <a:pPr>
              <a:lnSpc>
                <a:spcPct val="150000"/>
              </a:lnSpc>
            </a:pPr>
            <a:r>
              <a:rPr lang="en-US" sz="1200" dirty="0">
                <a:highlight>
                  <a:srgbClr val="FFFFFF"/>
                </a:highlight>
                <a:latin typeface="Georgia" panose="02040502050405020303" pitchFamily="18" charset="0"/>
              </a:rPr>
              <a:t>Opportunity Award</a:t>
            </a:r>
          </a:p>
          <a:p>
            <a:pPr>
              <a:lnSpc>
                <a:spcPct val="150000"/>
              </a:lnSpc>
            </a:pPr>
            <a:r>
              <a:rPr lang="en-US" sz="1200" dirty="0">
                <a:highlight>
                  <a:srgbClr val="FFFFFF"/>
                </a:highlight>
                <a:latin typeface="Georgia" panose="02040502050405020303" pitchFamily="18" charset="0"/>
              </a:rPr>
              <a:t>…and more</a:t>
            </a:r>
          </a:p>
        </p:txBody>
      </p:sp>
      <p:sp>
        <p:nvSpPr>
          <p:cNvPr id="8" name="TextBox 7">
            <a:extLst>
              <a:ext uri="{FF2B5EF4-FFF2-40B4-BE49-F238E27FC236}">
                <a16:creationId xmlns:a16="http://schemas.microsoft.com/office/drawing/2014/main" id="{1888D022-77B1-4B66-B371-CC6312BB1275}"/>
              </a:ext>
            </a:extLst>
          </p:cNvPr>
          <p:cNvSpPr txBox="1"/>
          <p:nvPr/>
        </p:nvSpPr>
        <p:spPr>
          <a:xfrm>
            <a:off x="5808006" y="1516639"/>
            <a:ext cx="3121852" cy="492443"/>
          </a:xfrm>
          <a:prstGeom prst="rect">
            <a:avLst/>
          </a:prstGeom>
          <a:noFill/>
        </p:spPr>
        <p:txBody>
          <a:bodyPr wrap="square" rtlCol="0">
            <a:spAutoFit/>
          </a:bodyPr>
          <a:lstStyle/>
          <a:p>
            <a:pPr algn="r"/>
            <a:r>
              <a:rPr lang="en-US" sz="1400" b="1" dirty="0">
                <a:highlight>
                  <a:srgbClr val="5BCAE6"/>
                </a:highlight>
                <a:latin typeface="Century Gothic" panose="020B0502020202020204" pitchFamily="34" charset="0"/>
              </a:rPr>
              <a:t>$1.6 MILLION</a:t>
            </a:r>
          </a:p>
          <a:p>
            <a:pPr algn="r"/>
            <a:r>
              <a:rPr lang="en-US" sz="1200" dirty="0">
                <a:latin typeface="Georgia" panose="02040502050405020303" pitchFamily="18" charset="0"/>
              </a:rPr>
              <a:t>In Scholarships Awarded in 2018</a:t>
            </a:r>
          </a:p>
        </p:txBody>
      </p:sp>
    </p:spTree>
    <p:extLst>
      <p:ext uri="{BB962C8B-B14F-4D97-AF65-F5344CB8AC3E}">
        <p14:creationId xmlns:p14="http://schemas.microsoft.com/office/powerpoint/2010/main" val="1059813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5AEF0-A309-4D21-949B-F58F345BDEA4}"/>
              </a:ext>
            </a:extLst>
          </p:cNvPr>
          <p:cNvPicPr>
            <a:picLocks noChangeAspect="1"/>
          </p:cNvPicPr>
          <p:nvPr/>
        </p:nvPicPr>
        <p:blipFill>
          <a:blip r:embed="rId2"/>
          <a:stretch>
            <a:fillRect/>
          </a:stretch>
        </p:blipFill>
        <p:spPr>
          <a:xfrm>
            <a:off x="229090" y="921681"/>
            <a:ext cx="8914910" cy="5014637"/>
          </a:xfrm>
          <a:prstGeom prst="rect">
            <a:avLst/>
          </a:prstGeom>
        </p:spPr>
      </p:pic>
    </p:spTree>
    <p:extLst>
      <p:ext uri="{BB962C8B-B14F-4D97-AF65-F5344CB8AC3E}">
        <p14:creationId xmlns:p14="http://schemas.microsoft.com/office/powerpoint/2010/main" val="224345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28C50F-4D28-49BF-9094-B4BB05A403F9}"/>
              </a:ext>
            </a:extLst>
          </p:cNvPr>
          <p:cNvPicPr>
            <a:picLocks noChangeAspect="1"/>
          </p:cNvPicPr>
          <p:nvPr/>
        </p:nvPicPr>
        <p:blipFill>
          <a:blip r:embed="rId2"/>
          <a:stretch>
            <a:fillRect/>
          </a:stretch>
        </p:blipFill>
        <p:spPr>
          <a:xfrm>
            <a:off x="277507" y="1013348"/>
            <a:ext cx="8588985" cy="4831304"/>
          </a:xfrm>
          <a:prstGeom prst="rect">
            <a:avLst/>
          </a:prstGeom>
        </p:spPr>
      </p:pic>
    </p:spTree>
    <p:extLst>
      <p:ext uri="{BB962C8B-B14F-4D97-AF65-F5344CB8AC3E}">
        <p14:creationId xmlns:p14="http://schemas.microsoft.com/office/powerpoint/2010/main" val="189692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s://lh4.googleusercontent.com/urZi4vat-3U9II1TRYpRdhHEJdSaoa80iwJWQQaFL6RhF8ekbYxmxpd_h-kP9Gv14csAVWKQ8RiMy25_7sdYRGuo2rjc1FOVtHwq6ou7-SYnFbN_F4g0ZtBVNntfapA6nP0M_Y3ljn8">
            <a:extLst>
              <a:ext uri="{FF2B5EF4-FFF2-40B4-BE49-F238E27FC236}">
                <a16:creationId xmlns:a16="http://schemas.microsoft.com/office/drawing/2014/main" id="{8C958DB9-3E0E-4B95-8A71-047D897C8970}"/>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8560" t="-65" r="24665" b="65"/>
          <a:stretch/>
        </p:blipFill>
        <p:spPr bwMode="auto">
          <a:xfrm>
            <a:off x="918019" y="520998"/>
            <a:ext cx="2285999" cy="2282869"/>
          </a:xfrm>
          <a:prstGeom prst="rect">
            <a:avLst/>
          </a:prstGeom>
          <a:noFill/>
          <a:extLst>
            <a:ext uri="{909E8E84-426E-40DD-AFC4-6F175D3DCCD1}">
              <a14:hiddenFill xmlns:a14="http://schemas.microsoft.com/office/drawing/2010/main">
                <a:solidFill>
                  <a:srgbClr val="FFFFFF"/>
                </a:solidFill>
              </a14:hiddenFill>
            </a:ext>
          </a:extLst>
        </p:spPr>
      </p:pic>
      <p:pic>
        <p:nvPicPr>
          <p:cNvPr id="39938" name="Picture 2" descr="https://lh4.googleusercontent.com/xlQMy2c0bn6t8E7OYxFLxc2uwOVm7bAuWiNW4Qvrm8rFpOyhikyUCeVCrjZn0ePmW-S7d9LGrGfVxallgdl7QbYxMP8vUygMSHqzizGwx_5DYGcWl1RQvEiyELdoxseU6Hk6ZIwSd8E">
            <a:extLst>
              <a:ext uri="{FF2B5EF4-FFF2-40B4-BE49-F238E27FC236}">
                <a16:creationId xmlns:a16="http://schemas.microsoft.com/office/drawing/2014/main" id="{FC84A78F-35DE-483C-B453-D6FE2BACFC1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841" t="65" r="10384" b="-65"/>
          <a:stretch/>
        </p:blipFill>
        <p:spPr bwMode="auto">
          <a:xfrm>
            <a:off x="6022743" y="522489"/>
            <a:ext cx="2286000" cy="22828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DF92E72-7778-499B-AD1C-6BEDC5C5C46A}"/>
              </a:ext>
            </a:extLst>
          </p:cNvPr>
          <p:cNvSpPr txBox="1"/>
          <p:nvPr/>
        </p:nvSpPr>
        <p:spPr>
          <a:xfrm>
            <a:off x="252229" y="5417090"/>
            <a:ext cx="7592359" cy="1200329"/>
          </a:xfrm>
          <a:prstGeom prst="rect">
            <a:avLst/>
          </a:prstGeom>
          <a:noFill/>
        </p:spPr>
        <p:txBody>
          <a:bodyPr wrap="square" rtlCol="0">
            <a:spAutoFit/>
          </a:bodyPr>
          <a:lstStyle/>
          <a:p>
            <a:r>
              <a:rPr lang="en-US" sz="7200" b="1" dirty="0">
                <a:latin typeface="Century Gothic" panose="020B0502020202020204" pitchFamily="34" charset="0"/>
              </a:rPr>
              <a:t>Contact</a:t>
            </a:r>
          </a:p>
        </p:txBody>
      </p:sp>
      <p:sp>
        <p:nvSpPr>
          <p:cNvPr id="13" name="Rectangle 12">
            <a:extLst>
              <a:ext uri="{FF2B5EF4-FFF2-40B4-BE49-F238E27FC236}">
                <a16:creationId xmlns:a16="http://schemas.microsoft.com/office/drawing/2014/main" id="{AF0A1A68-D809-4414-862E-3248F3E75FD7}"/>
              </a:ext>
            </a:extLst>
          </p:cNvPr>
          <p:cNvSpPr/>
          <p:nvPr/>
        </p:nvSpPr>
        <p:spPr>
          <a:xfrm>
            <a:off x="3471787" y="521294"/>
            <a:ext cx="2286000" cy="2286000"/>
          </a:xfrm>
          <a:prstGeom prst="rect">
            <a:avLst/>
          </a:prstGeom>
          <a:solidFill>
            <a:srgbClr val="FBD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7231E2-7EA3-46DE-8F6C-4BB2DF328FC5}"/>
              </a:ext>
            </a:extLst>
          </p:cNvPr>
          <p:cNvSpPr txBox="1"/>
          <p:nvPr/>
        </p:nvSpPr>
        <p:spPr>
          <a:xfrm>
            <a:off x="1891183" y="3429000"/>
            <a:ext cx="5447207" cy="1384995"/>
          </a:xfrm>
          <a:prstGeom prst="rect">
            <a:avLst/>
          </a:prstGeom>
          <a:noFill/>
        </p:spPr>
        <p:txBody>
          <a:bodyPr wrap="square" rtlCol="0">
            <a:spAutoFit/>
          </a:bodyPr>
          <a:lstStyle/>
          <a:p>
            <a:pPr algn="ctr"/>
            <a:r>
              <a:rPr lang="en-US" sz="2800" b="1" dirty="0">
                <a:latin typeface="Century Gothic" panose="020B0502020202020204" pitchFamily="34" charset="0"/>
              </a:rPr>
              <a:t>Adriana Detrinidad</a:t>
            </a:r>
          </a:p>
          <a:p>
            <a:pPr algn="ctr"/>
            <a:r>
              <a:rPr lang="en-US" sz="2800" dirty="0">
                <a:latin typeface="Georgia" panose="02040502050405020303" pitchFamily="18" charset="0"/>
                <a:hlinkClick r:id="rId5"/>
              </a:rPr>
              <a:t>adetrinidad@newschoolarch.edu</a:t>
            </a:r>
            <a:endParaRPr lang="en-US" sz="2800" dirty="0">
              <a:latin typeface="Georgia" panose="02040502050405020303" pitchFamily="18" charset="0"/>
            </a:endParaRPr>
          </a:p>
          <a:p>
            <a:pPr algn="ctr"/>
            <a:r>
              <a:rPr lang="en-US" sz="2800" dirty="0">
                <a:latin typeface="Georgia" panose="02040502050405020303" pitchFamily="18" charset="0"/>
              </a:rPr>
              <a:t>619-432-4694</a:t>
            </a:r>
          </a:p>
        </p:txBody>
      </p:sp>
    </p:spTree>
    <p:extLst>
      <p:ext uri="{BB962C8B-B14F-4D97-AF65-F5344CB8AC3E}">
        <p14:creationId xmlns:p14="http://schemas.microsoft.com/office/powerpoint/2010/main" val="1371420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27969F7B57E4F8D7E3110D8B67E72" ma:contentTypeVersion="8" ma:contentTypeDescription="Create a new document." ma:contentTypeScope="" ma:versionID="37a1ecf91aa1e152d70255c2de7a3147">
  <xsd:schema xmlns:xsd="http://www.w3.org/2001/XMLSchema" xmlns:xs="http://www.w3.org/2001/XMLSchema" xmlns:p="http://schemas.microsoft.com/office/2006/metadata/properties" xmlns:ns2="12b47fef-0f8d-4088-8340-5e3c1e2380f2" targetNamespace="http://schemas.microsoft.com/office/2006/metadata/properties" ma:root="true" ma:fieldsID="6597080b157bd88f4265779c6352f193" ns2:_="">
    <xsd:import namespace="12b47fef-0f8d-4088-8340-5e3c1e2380f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47fef-0f8d-4088-8340-5e3c1e2380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435AB5-793D-4D5D-B13D-92788BACA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b47fef-0f8d-4088-8340-5e3c1e2380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1A4C65-8876-445D-A8FA-AE527AC39B42}">
  <ds:schemaRefs>
    <ds:schemaRef ds:uri="http://purl.org/dc/dcmitype/"/>
    <ds:schemaRef ds:uri="http://schemas.microsoft.com/office/infopath/2007/PartnerControls"/>
    <ds:schemaRef ds:uri="http://purl.org/dc/elements/1.1/"/>
    <ds:schemaRef ds:uri="http://schemas.microsoft.com/office/2006/metadata/properties"/>
    <ds:schemaRef ds:uri="12b47fef-0f8d-4088-8340-5e3c1e2380f2"/>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6E737DD-056D-4216-94DC-D12181FEE2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14078</TotalTime>
  <Words>1155</Words>
  <Application>Microsoft Office PowerPoint</Application>
  <PresentationFormat>On-screen Show (4:3)</PresentationFormat>
  <Paragraphs>139</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Century Gothic</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Kaitlin Sugg</dc:creator>
  <cp:lastModifiedBy>Olivia Barajas</cp:lastModifiedBy>
  <cp:revision>296</cp:revision>
  <cp:lastPrinted>2019-08-28T18:45:02Z</cp:lastPrinted>
  <dcterms:created xsi:type="dcterms:W3CDTF">2019-06-06T18:11:58Z</dcterms:created>
  <dcterms:modified xsi:type="dcterms:W3CDTF">2021-09-23T23:54:10Z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0x010100DA627969F7B57E4F8D7E3110D8B67E72</vt:lpwstr>
  </property>
</Properties>
</file>