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4"/>
  </p:notesMasterIdLst>
  <p:sldIdLst>
    <p:sldId id="256" r:id="rId2"/>
    <p:sldId id="285" r:id="rId3"/>
    <p:sldId id="276" r:id="rId4"/>
    <p:sldId id="257" r:id="rId5"/>
    <p:sldId id="269" r:id="rId6"/>
    <p:sldId id="268" r:id="rId7"/>
    <p:sldId id="266" r:id="rId8"/>
    <p:sldId id="259" r:id="rId9"/>
    <p:sldId id="265" r:id="rId10"/>
    <p:sldId id="270" r:id="rId11"/>
    <p:sldId id="271" r:id="rId12"/>
    <p:sldId id="272" r:id="rId13"/>
    <p:sldId id="274" r:id="rId14"/>
    <p:sldId id="273" r:id="rId15"/>
    <p:sldId id="278" r:id="rId16"/>
    <p:sldId id="279" r:id="rId17"/>
    <p:sldId id="280" r:id="rId18"/>
    <p:sldId id="281" r:id="rId19"/>
    <p:sldId id="277" r:id="rId20"/>
    <p:sldId id="282" r:id="rId21"/>
    <p:sldId id="283"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EBACC-1CB7-4518-B1A0-A1AAA21FCFCE}" type="datetimeFigureOut">
              <a:rPr lang="en-US" smtClean="0"/>
              <a:t>9/15/2020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DFEA7-56C6-4D38-B0CA-EDC1A30AD96A}" type="slidenum">
              <a:rPr lang="en-US" smtClean="0"/>
              <a:t>‹#›</a:t>
            </a:fld>
            <a:endParaRPr lang="en-US" dirty="0"/>
          </a:p>
        </p:txBody>
      </p:sp>
    </p:spTree>
    <p:extLst>
      <p:ext uri="{BB962C8B-B14F-4D97-AF65-F5344CB8AC3E}">
        <p14:creationId xmlns:p14="http://schemas.microsoft.com/office/powerpoint/2010/main" val="41087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DFEA7-56C6-4D38-B0CA-EDC1A30AD96A}" type="slidenum">
              <a:rPr lang="en-US" smtClean="0"/>
              <a:t>4</a:t>
            </a:fld>
            <a:endParaRPr lang="en-US" dirty="0"/>
          </a:p>
        </p:txBody>
      </p:sp>
    </p:spTree>
    <p:extLst>
      <p:ext uri="{BB962C8B-B14F-4D97-AF65-F5344CB8AC3E}">
        <p14:creationId xmlns:p14="http://schemas.microsoft.com/office/powerpoint/2010/main" val="176257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working towards an A.S. in Paralegal Studies, then you may earn the degree and the certificate at the same time. </a:t>
            </a:r>
          </a:p>
          <a:p>
            <a:endParaRPr lang="en-US" dirty="0"/>
          </a:p>
        </p:txBody>
      </p:sp>
      <p:sp>
        <p:nvSpPr>
          <p:cNvPr id="4" name="Slide Number Placeholder 3"/>
          <p:cNvSpPr>
            <a:spLocks noGrp="1"/>
          </p:cNvSpPr>
          <p:nvPr>
            <p:ph type="sldNum" sz="quarter" idx="5"/>
          </p:nvPr>
        </p:nvSpPr>
        <p:spPr/>
        <p:txBody>
          <a:bodyPr/>
          <a:lstStyle/>
          <a:p>
            <a:fld id="{2FBDFEA7-56C6-4D38-B0CA-EDC1A30AD96A}" type="slidenum">
              <a:rPr lang="en-US" smtClean="0"/>
              <a:t>5</a:t>
            </a:fld>
            <a:endParaRPr lang="en-US" dirty="0"/>
          </a:p>
        </p:txBody>
      </p:sp>
    </p:spTree>
    <p:extLst>
      <p:ext uri="{BB962C8B-B14F-4D97-AF65-F5344CB8AC3E}">
        <p14:creationId xmlns:p14="http://schemas.microsoft.com/office/powerpoint/2010/main" val="38077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DFEA7-56C6-4D38-B0CA-EDC1A30AD96A}" type="slidenum">
              <a:rPr lang="en-US" smtClean="0"/>
              <a:t>10</a:t>
            </a:fld>
            <a:endParaRPr lang="en-US" dirty="0"/>
          </a:p>
        </p:txBody>
      </p:sp>
    </p:spTree>
    <p:extLst>
      <p:ext uri="{BB962C8B-B14F-4D97-AF65-F5344CB8AC3E}">
        <p14:creationId xmlns:p14="http://schemas.microsoft.com/office/powerpoint/2010/main" val="93629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9/15/2020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9/15/2020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ullcoll.edu/schedule/" TargetMode="External"/><Relationship Id="rId2" Type="http://schemas.openxmlformats.org/officeDocument/2006/relationships/hyperlink" Target="https://buscis.fullcoll.edu/paralega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uscis.fullcoll.edu/paraleg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areercenter.fullcoll.edu/internships/"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cademicsupport.fullcoll.edu/smarthinking/"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aparalegal.org/" TargetMode="External"/><Relationship Id="rId7" Type="http://schemas.openxmlformats.org/officeDocument/2006/relationships/image" Target="../media/image1.png"/><Relationship Id="rId2" Type="http://schemas.openxmlformats.org/officeDocument/2006/relationships/hyperlink" Target="http://www.americanbar.org/groups/paralegals.html" TargetMode="External"/><Relationship Id="rId1" Type="http://schemas.openxmlformats.org/officeDocument/2006/relationships/slideLayout" Target="../slideLayouts/slideLayout3.xml"/><Relationship Id="rId6" Type="http://schemas.openxmlformats.org/officeDocument/2006/relationships/hyperlink" Target="http://www.lapa.org/" TargetMode="External"/><Relationship Id="rId5" Type="http://schemas.openxmlformats.org/officeDocument/2006/relationships/hyperlink" Target="http://www.ocparalegal.org/" TargetMode="External"/><Relationship Id="rId4" Type="http://schemas.openxmlformats.org/officeDocument/2006/relationships/hyperlink" Target="http://www.nal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joneshorwood@fullcoll.edu"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catalog.nocccd.edu/fullerton-college/academic-requirements/paralegal-studies-general-edu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hyperlink" Target="https://vpss.fullcoll.edu/counseling-remo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pss.fullcoll.edu/student-services-remo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unseling.fullcoll.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2BEF-CA2A-4590-9AE2-1247E5A6BB90}"/>
              </a:ext>
            </a:extLst>
          </p:cNvPr>
          <p:cNvSpPr>
            <a:spLocks noGrp="1"/>
          </p:cNvSpPr>
          <p:nvPr>
            <p:ph type="ctrTitle"/>
          </p:nvPr>
        </p:nvSpPr>
        <p:spPr/>
        <p:txBody>
          <a:bodyPr/>
          <a:lstStyle/>
          <a:p>
            <a:r>
              <a:rPr lang="en-US" dirty="0"/>
              <a:t>Paralegal Studies Orientation</a:t>
            </a:r>
          </a:p>
        </p:txBody>
      </p:sp>
      <p:sp>
        <p:nvSpPr>
          <p:cNvPr id="3" name="Subtitle 2">
            <a:extLst>
              <a:ext uri="{FF2B5EF4-FFF2-40B4-BE49-F238E27FC236}">
                <a16:creationId xmlns:a16="http://schemas.microsoft.com/office/drawing/2014/main" id="{96328475-7EF0-4793-A04F-D48844E040B7}"/>
              </a:ext>
            </a:extLst>
          </p:cNvPr>
          <p:cNvSpPr>
            <a:spLocks noGrp="1"/>
          </p:cNvSpPr>
          <p:nvPr>
            <p:ph type="subTitle" idx="1"/>
          </p:nvPr>
        </p:nvSpPr>
        <p:spPr/>
        <p:txBody>
          <a:bodyPr/>
          <a:lstStyle/>
          <a:p>
            <a:r>
              <a:rPr lang="en-US" dirty="0"/>
              <a:t>Fall 2020</a:t>
            </a:r>
          </a:p>
        </p:txBody>
      </p:sp>
      <p:pic>
        <p:nvPicPr>
          <p:cNvPr id="4" name="Picture 3">
            <a:extLst>
              <a:ext uri="{FF2B5EF4-FFF2-40B4-BE49-F238E27FC236}">
                <a16:creationId xmlns:a16="http://schemas.microsoft.com/office/drawing/2014/main" id="{B342960B-6DCA-44B7-B20C-91431F2167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89334" y="2624441"/>
            <a:ext cx="2946400" cy="2935111"/>
          </a:xfrm>
          <a:prstGeom prst="rect">
            <a:avLst/>
          </a:prstGeom>
          <a:noFill/>
        </p:spPr>
      </p:pic>
    </p:spTree>
    <p:extLst>
      <p:ext uri="{BB962C8B-B14F-4D97-AF65-F5344CB8AC3E}">
        <p14:creationId xmlns:p14="http://schemas.microsoft.com/office/powerpoint/2010/main" val="420792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140F-13AE-432D-9A98-6260F61261F9}"/>
              </a:ext>
            </a:extLst>
          </p:cNvPr>
          <p:cNvSpPr>
            <a:spLocks noGrp="1"/>
          </p:cNvSpPr>
          <p:nvPr>
            <p:ph type="title"/>
          </p:nvPr>
        </p:nvSpPr>
        <p:spPr>
          <a:xfrm>
            <a:off x="331941" y="2368168"/>
            <a:ext cx="2947482" cy="3504607"/>
          </a:xfrm>
        </p:spPr>
        <p:txBody>
          <a:bodyPr>
            <a:normAutofit/>
          </a:bodyPr>
          <a:lstStyle/>
          <a:p>
            <a:pPr lvl="1"/>
            <a:r>
              <a:rPr lang="en-US" sz="2800" dirty="0">
                <a:solidFill>
                  <a:schemeClr val="bg1"/>
                </a:solidFill>
              </a:rPr>
              <a:t>A.S. to B.S. Articulation Pathways</a:t>
            </a:r>
            <a:br>
              <a:rPr lang="en-US" sz="2800" dirty="0">
                <a:solidFill>
                  <a:schemeClr val="bg1"/>
                </a:solidFill>
              </a:rPr>
            </a:br>
            <a:br>
              <a:rPr lang="en-US" sz="2800" dirty="0">
                <a:solidFill>
                  <a:schemeClr val="bg1"/>
                </a:solidFill>
              </a:rPr>
            </a:br>
            <a:endParaRPr lang="en-US" sz="2800" dirty="0">
              <a:solidFill>
                <a:schemeClr val="bg1"/>
              </a:solidFill>
            </a:endParaRPr>
          </a:p>
        </p:txBody>
      </p:sp>
      <p:sp>
        <p:nvSpPr>
          <p:cNvPr id="3" name="Content Placeholder 2">
            <a:extLst>
              <a:ext uri="{FF2B5EF4-FFF2-40B4-BE49-F238E27FC236}">
                <a16:creationId xmlns:a16="http://schemas.microsoft.com/office/drawing/2014/main" id="{86C032FB-871F-4AF2-B79C-D945D3553FF0}"/>
              </a:ext>
            </a:extLst>
          </p:cNvPr>
          <p:cNvSpPr>
            <a:spLocks noGrp="1"/>
          </p:cNvSpPr>
          <p:nvPr>
            <p:ph idx="1"/>
          </p:nvPr>
        </p:nvSpPr>
        <p:spPr>
          <a:xfrm>
            <a:off x="3544712" y="496712"/>
            <a:ext cx="8195794" cy="5667022"/>
          </a:xfrm>
        </p:spPr>
        <p:txBody>
          <a:bodyPr>
            <a:noAutofit/>
          </a:bodyPr>
          <a:lstStyle/>
          <a:p>
            <a:pPr marL="0" indent="0">
              <a:buNone/>
            </a:pPr>
            <a:r>
              <a:rPr lang="en-US" sz="3600" b="1" i="1" u="sng" dirty="0"/>
              <a:t>Plan for the Next Step in your Education:</a:t>
            </a:r>
          </a:p>
          <a:p>
            <a:r>
              <a:rPr lang="en-US" sz="3600" dirty="0"/>
              <a:t>University of La Verne</a:t>
            </a:r>
          </a:p>
          <a:p>
            <a:pPr lvl="1"/>
            <a:r>
              <a:rPr lang="en-US" sz="3400" dirty="0"/>
              <a:t>B. S. in Legal Studies</a:t>
            </a:r>
          </a:p>
          <a:p>
            <a:pPr lvl="1"/>
            <a:r>
              <a:rPr lang="en-US" sz="3400" dirty="0"/>
              <a:t>Live Q &amp; A on Thursday, Sept. 3</a:t>
            </a:r>
            <a:r>
              <a:rPr lang="en-US" sz="3400" baseline="30000" dirty="0"/>
              <a:t>rd</a:t>
            </a:r>
          </a:p>
          <a:p>
            <a:pPr marL="502920" lvl="1" indent="0">
              <a:buNone/>
            </a:pPr>
            <a:r>
              <a:rPr lang="en-US" sz="3400" baseline="30000" dirty="0"/>
              <a:t>	</a:t>
            </a:r>
            <a:r>
              <a:rPr lang="en-US" sz="3400" dirty="0"/>
              <a:t>at 5:30 pm </a:t>
            </a:r>
          </a:p>
          <a:p>
            <a:r>
              <a:rPr lang="en-US" sz="3600" dirty="0"/>
              <a:t>National University</a:t>
            </a:r>
          </a:p>
          <a:p>
            <a:pPr lvl="1"/>
            <a:r>
              <a:rPr lang="en-US" sz="3400" dirty="0"/>
              <a:t>B. S. in Paralegal Studies</a:t>
            </a:r>
          </a:p>
          <a:p>
            <a:pPr lvl="1"/>
            <a:r>
              <a:rPr lang="en-US" sz="3400" dirty="0"/>
              <a:t>Live Q &amp; A on Thursday, Sept. 10</a:t>
            </a:r>
            <a:r>
              <a:rPr lang="en-US" sz="3400" baseline="30000" dirty="0"/>
              <a:t>th</a:t>
            </a:r>
          </a:p>
          <a:p>
            <a:pPr marL="502920" lvl="1" indent="0">
              <a:buNone/>
            </a:pPr>
            <a:r>
              <a:rPr lang="en-US" sz="3400" baseline="30000" dirty="0"/>
              <a:t>	</a:t>
            </a:r>
            <a:r>
              <a:rPr lang="en-US" sz="3400" dirty="0"/>
              <a:t>at 5:30 pm</a:t>
            </a:r>
          </a:p>
        </p:txBody>
      </p:sp>
      <p:pic>
        <p:nvPicPr>
          <p:cNvPr id="4" name="Picture 3">
            <a:extLst>
              <a:ext uri="{FF2B5EF4-FFF2-40B4-BE49-F238E27FC236}">
                <a16:creationId xmlns:a16="http://schemas.microsoft.com/office/drawing/2014/main" id="{24B0D9D9-49B4-452D-93A6-97523A79AB86}"/>
              </a:ext>
            </a:extLst>
          </p:cNvPr>
          <p:cNvPicPr>
            <a:picLocks noChangeAspect="1"/>
          </p:cNvPicPr>
          <p:nvPr/>
        </p:nvPicPr>
        <p:blipFill>
          <a:blip r:embed="rId3"/>
          <a:stretch>
            <a:fillRect/>
          </a:stretch>
        </p:blipFill>
        <p:spPr>
          <a:xfrm>
            <a:off x="802232" y="985225"/>
            <a:ext cx="1579001" cy="1591194"/>
          </a:xfrm>
          <a:prstGeom prst="rect">
            <a:avLst/>
          </a:prstGeom>
        </p:spPr>
      </p:pic>
    </p:spTree>
    <p:extLst>
      <p:ext uri="{BB962C8B-B14F-4D97-AF65-F5344CB8AC3E}">
        <p14:creationId xmlns:p14="http://schemas.microsoft.com/office/powerpoint/2010/main" val="167940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97C8-5B1C-40E4-A1E0-455ECDA78A50}"/>
              </a:ext>
            </a:extLst>
          </p:cNvPr>
          <p:cNvSpPr>
            <a:spLocks noGrp="1"/>
          </p:cNvSpPr>
          <p:nvPr>
            <p:ph type="title"/>
          </p:nvPr>
        </p:nvSpPr>
        <p:spPr/>
        <p:txBody>
          <a:bodyPr/>
          <a:lstStyle/>
          <a:p>
            <a:r>
              <a:rPr lang="en-US" dirty="0"/>
              <a:t>Course Information:</a:t>
            </a:r>
            <a:br>
              <a:rPr lang="en-US" dirty="0"/>
            </a:br>
            <a:br>
              <a:rPr lang="en-US" dirty="0"/>
            </a:br>
            <a:r>
              <a:rPr lang="en-US" sz="2000" dirty="0"/>
              <a:t>(See suggested sequences)</a:t>
            </a:r>
          </a:p>
        </p:txBody>
      </p:sp>
      <p:sp>
        <p:nvSpPr>
          <p:cNvPr id="6" name="Rectangle 5">
            <a:extLst>
              <a:ext uri="{FF2B5EF4-FFF2-40B4-BE49-F238E27FC236}">
                <a16:creationId xmlns:a16="http://schemas.microsoft.com/office/drawing/2014/main" id="{741DFD8B-5350-4898-B18D-1926FE530DE8}"/>
              </a:ext>
            </a:extLst>
          </p:cNvPr>
          <p:cNvSpPr/>
          <p:nvPr/>
        </p:nvSpPr>
        <p:spPr>
          <a:xfrm>
            <a:off x="3570974" y="533509"/>
            <a:ext cx="8083295" cy="923330"/>
          </a:xfrm>
          <a:prstGeom prst="rect">
            <a:avLst/>
          </a:prstGeom>
        </p:spPr>
        <p:txBody>
          <a:bodyPr wrap="square">
            <a:spAutoFit/>
          </a:bodyPr>
          <a:lstStyle/>
          <a:p>
            <a:pPr algn="ctr"/>
            <a:r>
              <a:rPr lang="en-US" sz="3600" b="1" i="1" dirty="0">
                <a:solidFill>
                  <a:schemeClr val="tx2"/>
                </a:solidFill>
                <a:ea typeface="Helvetica" charset="0"/>
                <a:cs typeface="Helvetica" charset="0"/>
              </a:rPr>
              <a:t> What do I take?</a:t>
            </a:r>
          </a:p>
          <a:p>
            <a:r>
              <a:rPr lang="en-US" dirty="0">
                <a:latin typeface="Helvetica" charset="0"/>
                <a:ea typeface="Helvetica" charset="0"/>
                <a:cs typeface="Helvetica" charset="0"/>
              </a:rPr>
              <a:t> </a:t>
            </a:r>
          </a:p>
        </p:txBody>
      </p:sp>
      <p:pic>
        <p:nvPicPr>
          <p:cNvPr id="3" name="Picture 2">
            <a:extLst>
              <a:ext uri="{FF2B5EF4-FFF2-40B4-BE49-F238E27FC236}">
                <a16:creationId xmlns:a16="http://schemas.microsoft.com/office/drawing/2014/main" id="{A6F1FBB0-91F5-4B26-8A5A-9EAEEB6A08B0}"/>
              </a:ext>
            </a:extLst>
          </p:cNvPr>
          <p:cNvPicPr>
            <a:picLocks noChangeAspect="1"/>
          </p:cNvPicPr>
          <p:nvPr/>
        </p:nvPicPr>
        <p:blipFill>
          <a:blip r:embed="rId2"/>
          <a:stretch>
            <a:fillRect/>
          </a:stretch>
        </p:blipFill>
        <p:spPr>
          <a:xfrm>
            <a:off x="5050396" y="1285875"/>
            <a:ext cx="5124450" cy="5572125"/>
          </a:xfrm>
          <a:prstGeom prst="rect">
            <a:avLst/>
          </a:prstGeom>
        </p:spPr>
      </p:pic>
    </p:spTree>
    <p:extLst>
      <p:ext uri="{BB962C8B-B14F-4D97-AF65-F5344CB8AC3E}">
        <p14:creationId xmlns:p14="http://schemas.microsoft.com/office/powerpoint/2010/main" val="378326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97C8-5B1C-40E4-A1E0-455ECDA78A50}"/>
              </a:ext>
            </a:extLst>
          </p:cNvPr>
          <p:cNvSpPr>
            <a:spLocks noGrp="1"/>
          </p:cNvSpPr>
          <p:nvPr>
            <p:ph type="title"/>
          </p:nvPr>
        </p:nvSpPr>
        <p:spPr/>
        <p:txBody>
          <a:bodyPr/>
          <a:lstStyle/>
          <a:p>
            <a:r>
              <a:rPr lang="en-US" dirty="0"/>
              <a:t>Course Information</a:t>
            </a:r>
            <a:br>
              <a:rPr lang="en-US" dirty="0"/>
            </a:br>
            <a:br>
              <a:rPr lang="en-US" dirty="0"/>
            </a:br>
            <a:r>
              <a:rPr lang="en-US" sz="2800" dirty="0"/>
              <a:t>(See Catalog)</a:t>
            </a:r>
            <a:endParaRPr lang="en-US" dirty="0"/>
          </a:p>
        </p:txBody>
      </p:sp>
      <p:sp>
        <p:nvSpPr>
          <p:cNvPr id="6" name="Rectangle 5">
            <a:extLst>
              <a:ext uri="{FF2B5EF4-FFF2-40B4-BE49-F238E27FC236}">
                <a16:creationId xmlns:a16="http://schemas.microsoft.com/office/drawing/2014/main" id="{741DFD8B-5350-4898-B18D-1926FE530DE8}"/>
              </a:ext>
            </a:extLst>
          </p:cNvPr>
          <p:cNvSpPr/>
          <p:nvPr/>
        </p:nvSpPr>
        <p:spPr>
          <a:xfrm>
            <a:off x="3570974" y="693307"/>
            <a:ext cx="8083295" cy="1477328"/>
          </a:xfrm>
          <a:prstGeom prst="rect">
            <a:avLst/>
          </a:prstGeom>
        </p:spPr>
        <p:txBody>
          <a:bodyPr wrap="square">
            <a:spAutoFit/>
          </a:bodyPr>
          <a:lstStyle/>
          <a:p>
            <a:pPr algn="ctr"/>
            <a:r>
              <a:rPr lang="en-US" sz="3600" b="1" dirty="0">
                <a:solidFill>
                  <a:schemeClr val="tx2"/>
                </a:solidFill>
                <a:ea typeface="Helvetica" charset="0"/>
                <a:cs typeface="Helvetica" charset="0"/>
              </a:rPr>
              <a:t> Prerequisites Required for </a:t>
            </a:r>
          </a:p>
          <a:p>
            <a:pPr algn="ctr"/>
            <a:r>
              <a:rPr lang="en-US" sz="3600" b="1" dirty="0">
                <a:solidFill>
                  <a:schemeClr val="tx2"/>
                </a:solidFill>
                <a:ea typeface="Helvetica" charset="0"/>
                <a:cs typeface="Helvetica" charset="0"/>
              </a:rPr>
              <a:t>Select Courses</a:t>
            </a:r>
          </a:p>
          <a:p>
            <a:r>
              <a:rPr lang="en-US" dirty="0">
                <a:latin typeface="Helvetica" charset="0"/>
                <a:ea typeface="Helvetica" charset="0"/>
                <a:cs typeface="Helvetica" charset="0"/>
              </a:rPr>
              <a:t> </a:t>
            </a:r>
          </a:p>
        </p:txBody>
      </p:sp>
      <p:pic>
        <p:nvPicPr>
          <p:cNvPr id="4" name="Picture 3">
            <a:extLst>
              <a:ext uri="{FF2B5EF4-FFF2-40B4-BE49-F238E27FC236}">
                <a16:creationId xmlns:a16="http://schemas.microsoft.com/office/drawing/2014/main" id="{6D0ED00A-C593-47F0-AD33-915428007515}"/>
              </a:ext>
            </a:extLst>
          </p:cNvPr>
          <p:cNvPicPr>
            <a:picLocks noChangeAspect="1"/>
          </p:cNvPicPr>
          <p:nvPr/>
        </p:nvPicPr>
        <p:blipFill>
          <a:blip r:embed="rId2"/>
          <a:stretch>
            <a:fillRect/>
          </a:stretch>
        </p:blipFill>
        <p:spPr>
          <a:xfrm>
            <a:off x="4032790" y="3060116"/>
            <a:ext cx="7621479" cy="1316437"/>
          </a:xfrm>
          <a:prstGeom prst="rect">
            <a:avLst/>
          </a:prstGeom>
        </p:spPr>
      </p:pic>
      <p:sp>
        <p:nvSpPr>
          <p:cNvPr id="8" name="TextBox 7">
            <a:extLst>
              <a:ext uri="{FF2B5EF4-FFF2-40B4-BE49-F238E27FC236}">
                <a16:creationId xmlns:a16="http://schemas.microsoft.com/office/drawing/2014/main" id="{3473FB26-F89B-4038-BAC5-4F5D2C2125C6}"/>
              </a:ext>
            </a:extLst>
          </p:cNvPr>
          <p:cNvSpPr txBox="1"/>
          <p:nvPr/>
        </p:nvSpPr>
        <p:spPr>
          <a:xfrm>
            <a:off x="3570974" y="2548740"/>
            <a:ext cx="2228296" cy="461665"/>
          </a:xfrm>
          <a:prstGeom prst="rect">
            <a:avLst/>
          </a:prstGeom>
          <a:noFill/>
        </p:spPr>
        <p:txBody>
          <a:bodyPr wrap="square" rtlCol="0">
            <a:spAutoFit/>
          </a:bodyPr>
          <a:lstStyle/>
          <a:p>
            <a:r>
              <a:rPr lang="en-US" sz="2400" b="1" i="1" dirty="0"/>
              <a:t>Example:</a:t>
            </a:r>
          </a:p>
        </p:txBody>
      </p:sp>
    </p:spTree>
    <p:extLst>
      <p:ext uri="{BB962C8B-B14F-4D97-AF65-F5344CB8AC3E}">
        <p14:creationId xmlns:p14="http://schemas.microsoft.com/office/powerpoint/2010/main" val="277634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97C8-5B1C-40E4-A1E0-455ECDA78A50}"/>
              </a:ext>
            </a:extLst>
          </p:cNvPr>
          <p:cNvSpPr>
            <a:spLocks noGrp="1"/>
          </p:cNvSpPr>
          <p:nvPr>
            <p:ph type="title"/>
          </p:nvPr>
        </p:nvSpPr>
        <p:spPr/>
        <p:txBody>
          <a:bodyPr>
            <a:normAutofit/>
          </a:bodyPr>
          <a:lstStyle/>
          <a:p>
            <a:r>
              <a:rPr lang="en-US" dirty="0"/>
              <a:t>Course Information</a:t>
            </a:r>
            <a:br>
              <a:rPr lang="en-US" dirty="0"/>
            </a:br>
            <a:br>
              <a:rPr lang="en-US" dirty="0"/>
            </a:br>
            <a:r>
              <a:rPr lang="en-US" sz="2000" dirty="0"/>
              <a:t>Program Website: “Projected Course Rotation”</a:t>
            </a:r>
            <a:br>
              <a:rPr lang="en-US" sz="2000" dirty="0"/>
            </a:br>
            <a:r>
              <a:rPr lang="en-US" sz="1600" dirty="0">
                <a:hlinkClick r:id="rId2"/>
              </a:rPr>
              <a:t>https://buscis.fullcoll.edu/paralegal/</a:t>
            </a:r>
            <a:br>
              <a:rPr lang="en-US" sz="2000" dirty="0"/>
            </a:br>
            <a:br>
              <a:rPr lang="en-US" sz="2000" dirty="0"/>
            </a:br>
            <a:r>
              <a:rPr lang="en-US" sz="2000" dirty="0"/>
              <a:t>Schedule of Classes:</a:t>
            </a:r>
            <a:br>
              <a:rPr lang="en-US" sz="2000" dirty="0"/>
            </a:br>
            <a:r>
              <a:rPr lang="en-US" sz="1600" dirty="0">
                <a:hlinkClick r:id="rId3"/>
              </a:rPr>
              <a:t>https://www.fullcoll.edu/schedule/</a:t>
            </a:r>
            <a:endParaRPr lang="en-US" dirty="0"/>
          </a:p>
        </p:txBody>
      </p:sp>
      <p:sp>
        <p:nvSpPr>
          <p:cNvPr id="6" name="Rectangle 5">
            <a:extLst>
              <a:ext uri="{FF2B5EF4-FFF2-40B4-BE49-F238E27FC236}">
                <a16:creationId xmlns:a16="http://schemas.microsoft.com/office/drawing/2014/main" id="{741DFD8B-5350-4898-B18D-1926FE530DE8}"/>
              </a:ext>
            </a:extLst>
          </p:cNvPr>
          <p:cNvSpPr/>
          <p:nvPr/>
        </p:nvSpPr>
        <p:spPr>
          <a:xfrm>
            <a:off x="3570974" y="693307"/>
            <a:ext cx="8083295" cy="923330"/>
          </a:xfrm>
          <a:prstGeom prst="rect">
            <a:avLst/>
          </a:prstGeom>
        </p:spPr>
        <p:txBody>
          <a:bodyPr wrap="square">
            <a:spAutoFit/>
          </a:bodyPr>
          <a:lstStyle/>
          <a:p>
            <a:pPr algn="ctr"/>
            <a:r>
              <a:rPr lang="en-US" sz="3600" b="1" dirty="0">
                <a:solidFill>
                  <a:schemeClr val="tx2"/>
                </a:solidFill>
                <a:ea typeface="Helvetica" charset="0"/>
                <a:cs typeface="Helvetica" charset="0"/>
              </a:rPr>
              <a:t> </a:t>
            </a:r>
            <a:r>
              <a:rPr lang="en-US" sz="3600" b="1" i="1" dirty="0">
                <a:solidFill>
                  <a:schemeClr val="tx2"/>
                </a:solidFill>
                <a:ea typeface="Helvetica" charset="0"/>
                <a:cs typeface="Helvetica" charset="0"/>
              </a:rPr>
              <a:t>When are courses offered?</a:t>
            </a:r>
          </a:p>
          <a:p>
            <a:r>
              <a:rPr lang="en-US" dirty="0">
                <a:latin typeface="Helvetica" charset="0"/>
                <a:ea typeface="Helvetica" charset="0"/>
                <a:cs typeface="Helvetica" charset="0"/>
              </a:rPr>
              <a:t> </a:t>
            </a:r>
          </a:p>
        </p:txBody>
      </p:sp>
      <p:pic>
        <p:nvPicPr>
          <p:cNvPr id="4" name="Picture 3">
            <a:extLst>
              <a:ext uri="{FF2B5EF4-FFF2-40B4-BE49-F238E27FC236}">
                <a16:creationId xmlns:a16="http://schemas.microsoft.com/office/drawing/2014/main" id="{383B3A8D-509F-4040-BAE1-C667B78E7617}"/>
              </a:ext>
            </a:extLst>
          </p:cNvPr>
          <p:cNvPicPr>
            <a:picLocks noChangeAspect="1"/>
          </p:cNvPicPr>
          <p:nvPr/>
        </p:nvPicPr>
        <p:blipFill>
          <a:blip r:embed="rId4"/>
          <a:stretch>
            <a:fillRect/>
          </a:stretch>
        </p:blipFill>
        <p:spPr>
          <a:xfrm>
            <a:off x="3570974" y="1331650"/>
            <a:ext cx="8256587" cy="5526350"/>
          </a:xfrm>
          <a:prstGeom prst="rect">
            <a:avLst/>
          </a:prstGeom>
        </p:spPr>
      </p:pic>
    </p:spTree>
    <p:extLst>
      <p:ext uri="{BB962C8B-B14F-4D97-AF65-F5344CB8AC3E}">
        <p14:creationId xmlns:p14="http://schemas.microsoft.com/office/powerpoint/2010/main" val="301584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97C8-5B1C-40E4-A1E0-455ECDA78A50}"/>
              </a:ext>
            </a:extLst>
          </p:cNvPr>
          <p:cNvSpPr>
            <a:spLocks noGrp="1"/>
          </p:cNvSpPr>
          <p:nvPr>
            <p:ph type="title"/>
          </p:nvPr>
        </p:nvSpPr>
        <p:spPr/>
        <p:txBody>
          <a:bodyPr>
            <a:normAutofit/>
          </a:bodyPr>
          <a:lstStyle/>
          <a:p>
            <a:r>
              <a:rPr lang="en-US" dirty="0"/>
              <a:t>Course Information:</a:t>
            </a:r>
            <a:br>
              <a:rPr lang="en-US" dirty="0"/>
            </a:br>
            <a:br>
              <a:rPr lang="en-US" dirty="0"/>
            </a:br>
            <a:r>
              <a:rPr lang="en-US" sz="2000" dirty="0"/>
              <a:t>Program Website</a:t>
            </a:r>
            <a:br>
              <a:rPr lang="en-US" sz="2000" dirty="0"/>
            </a:br>
            <a:r>
              <a:rPr lang="en-US" sz="2000" dirty="0">
                <a:hlinkClick r:id="rId2"/>
              </a:rPr>
              <a:t>https://buscis.fullcoll.edu/paralegal/</a:t>
            </a:r>
            <a:br>
              <a:rPr lang="en-US" sz="2000" dirty="0"/>
            </a:br>
            <a:br>
              <a:rPr lang="en-US" sz="2000" dirty="0"/>
            </a:br>
            <a:endParaRPr lang="en-US" dirty="0"/>
          </a:p>
        </p:txBody>
      </p:sp>
      <p:sp>
        <p:nvSpPr>
          <p:cNvPr id="6" name="Rectangle 5">
            <a:extLst>
              <a:ext uri="{FF2B5EF4-FFF2-40B4-BE49-F238E27FC236}">
                <a16:creationId xmlns:a16="http://schemas.microsoft.com/office/drawing/2014/main" id="{741DFD8B-5350-4898-B18D-1926FE530DE8}"/>
              </a:ext>
            </a:extLst>
          </p:cNvPr>
          <p:cNvSpPr/>
          <p:nvPr/>
        </p:nvSpPr>
        <p:spPr>
          <a:xfrm>
            <a:off x="3570974" y="693307"/>
            <a:ext cx="8083295" cy="923330"/>
          </a:xfrm>
          <a:prstGeom prst="rect">
            <a:avLst/>
          </a:prstGeom>
        </p:spPr>
        <p:txBody>
          <a:bodyPr wrap="square">
            <a:spAutoFit/>
          </a:bodyPr>
          <a:lstStyle/>
          <a:p>
            <a:pPr algn="ctr"/>
            <a:r>
              <a:rPr lang="en-US" sz="3600" b="1" dirty="0">
                <a:solidFill>
                  <a:schemeClr val="tx2"/>
                </a:solidFill>
                <a:ea typeface="Helvetica" charset="0"/>
                <a:cs typeface="Helvetica" charset="0"/>
              </a:rPr>
              <a:t>Paralegal Studies Program Website</a:t>
            </a:r>
          </a:p>
          <a:p>
            <a:r>
              <a:rPr lang="en-US" dirty="0">
                <a:latin typeface="Helvetica" charset="0"/>
                <a:ea typeface="Helvetica" charset="0"/>
                <a:cs typeface="Helvetica" charset="0"/>
              </a:rPr>
              <a:t> </a:t>
            </a:r>
          </a:p>
        </p:txBody>
      </p:sp>
      <p:pic>
        <p:nvPicPr>
          <p:cNvPr id="3" name="Picture 2">
            <a:extLst>
              <a:ext uri="{FF2B5EF4-FFF2-40B4-BE49-F238E27FC236}">
                <a16:creationId xmlns:a16="http://schemas.microsoft.com/office/drawing/2014/main" id="{81C0F919-ECDA-4007-89C8-6C80AD59D838}"/>
              </a:ext>
            </a:extLst>
          </p:cNvPr>
          <p:cNvPicPr>
            <a:picLocks noChangeAspect="1"/>
          </p:cNvPicPr>
          <p:nvPr/>
        </p:nvPicPr>
        <p:blipFill>
          <a:blip r:embed="rId3"/>
          <a:stretch>
            <a:fillRect/>
          </a:stretch>
        </p:blipFill>
        <p:spPr>
          <a:xfrm>
            <a:off x="4189182" y="1464814"/>
            <a:ext cx="6604823" cy="4842769"/>
          </a:xfrm>
          <a:prstGeom prst="rect">
            <a:avLst/>
          </a:prstGeom>
        </p:spPr>
      </p:pic>
    </p:spTree>
    <p:extLst>
      <p:ext uri="{BB962C8B-B14F-4D97-AF65-F5344CB8AC3E}">
        <p14:creationId xmlns:p14="http://schemas.microsoft.com/office/powerpoint/2010/main" val="358126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A9C39B-2885-46C3-BB6F-F8D5369E45FC}"/>
              </a:ext>
            </a:extLst>
          </p:cNvPr>
          <p:cNvSpPr>
            <a:spLocks noGrp="1"/>
          </p:cNvSpPr>
          <p:nvPr>
            <p:ph type="body" idx="1"/>
          </p:nvPr>
        </p:nvSpPr>
        <p:spPr>
          <a:xfrm>
            <a:off x="3552616" y="5926667"/>
            <a:ext cx="7865534" cy="462846"/>
          </a:xfrm>
        </p:spPr>
        <p:txBody>
          <a:bodyPr>
            <a:normAutofit fontScale="32500" lnSpcReduction="20000"/>
          </a:bodyPr>
          <a:lstStyle/>
          <a:p>
            <a:pPr indent="457200" algn="ctr">
              <a:lnSpc>
                <a:spcPct val="115000"/>
              </a:lnSpc>
              <a:spcBef>
                <a:spcPts val="0"/>
              </a:spcBef>
            </a:pPr>
            <a:r>
              <a:rPr lang="en-US" sz="6400" b="1" dirty="0">
                <a:solidFill>
                  <a:srgbClr val="0070C0"/>
                </a:solidFill>
                <a:latin typeface="Arial" panose="020B0604020202020204" pitchFamily="34" charset="0"/>
                <a:ea typeface="SimSu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https://careercenter.fullcoll.edu/internships/</a:t>
            </a:r>
            <a:endParaRPr lang="en-US" sz="6400" b="1" dirty="0">
              <a:solidFill>
                <a:srgbClr val="0070C0"/>
              </a:solidFill>
              <a:latin typeface="Arial" panose="020B0604020202020204" pitchFamily="34" charset="0"/>
              <a:ea typeface="SimSun" panose="02010600030101010101" pitchFamily="2" charset="-122"/>
              <a:cs typeface="Arial" panose="020B0604020202020204" pitchFamily="34" charset="0"/>
            </a:endParaRPr>
          </a:p>
          <a:p>
            <a:pPr indent="457200" algn="ctr">
              <a:lnSpc>
                <a:spcPct val="115000"/>
              </a:lnSpc>
              <a:spcBef>
                <a:spcPts val="0"/>
              </a:spcBef>
            </a:pPr>
            <a:endParaRPr lang="en-US" dirty="0"/>
          </a:p>
        </p:txBody>
      </p:sp>
      <p:sp>
        <p:nvSpPr>
          <p:cNvPr id="4" name="Title 1">
            <a:extLst>
              <a:ext uri="{FF2B5EF4-FFF2-40B4-BE49-F238E27FC236}">
                <a16:creationId xmlns:a16="http://schemas.microsoft.com/office/drawing/2014/main" id="{4822235F-1796-4063-87D0-DA47703E763C}"/>
              </a:ext>
            </a:extLst>
          </p:cNvPr>
          <p:cNvSpPr txBox="1">
            <a:spLocks/>
          </p:cNvSpPr>
          <p:nvPr/>
        </p:nvSpPr>
        <p:spPr>
          <a:xfrm>
            <a:off x="142852" y="2483860"/>
            <a:ext cx="3167614" cy="27996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Work Experience:</a:t>
            </a:r>
          </a:p>
          <a:p>
            <a:r>
              <a:rPr lang="en-US" sz="3600" dirty="0">
                <a:solidFill>
                  <a:schemeClr val="bg1"/>
                </a:solidFill>
              </a:rPr>
              <a:t>Internship</a:t>
            </a:r>
          </a:p>
          <a:p>
            <a:r>
              <a:rPr lang="en-US" sz="3600" dirty="0">
                <a:solidFill>
                  <a:schemeClr val="bg1"/>
                </a:solidFill>
              </a:rPr>
              <a:t>Opportunities</a:t>
            </a:r>
          </a:p>
          <a:p>
            <a:endParaRPr lang="en-US" sz="3600" dirty="0">
              <a:solidFill>
                <a:schemeClr val="bg1"/>
              </a:solidFill>
            </a:endParaRPr>
          </a:p>
        </p:txBody>
      </p:sp>
      <p:pic>
        <p:nvPicPr>
          <p:cNvPr id="5" name="Picture 4">
            <a:extLst>
              <a:ext uri="{FF2B5EF4-FFF2-40B4-BE49-F238E27FC236}">
                <a16:creationId xmlns:a16="http://schemas.microsoft.com/office/drawing/2014/main" id="{B8309FFE-E97B-4D13-85D7-2F3196F51D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pic>
        <p:nvPicPr>
          <p:cNvPr id="2" name="Picture 1">
            <a:extLst>
              <a:ext uri="{FF2B5EF4-FFF2-40B4-BE49-F238E27FC236}">
                <a16:creationId xmlns:a16="http://schemas.microsoft.com/office/drawing/2014/main" id="{CE9D60A2-75D1-4A01-B888-BC0A0E4D92F6}"/>
              </a:ext>
            </a:extLst>
          </p:cNvPr>
          <p:cNvPicPr>
            <a:picLocks noChangeAspect="1"/>
          </p:cNvPicPr>
          <p:nvPr/>
        </p:nvPicPr>
        <p:blipFill>
          <a:blip r:embed="rId4"/>
          <a:stretch>
            <a:fillRect/>
          </a:stretch>
        </p:blipFill>
        <p:spPr>
          <a:xfrm>
            <a:off x="3552616" y="699910"/>
            <a:ext cx="8204590" cy="5175956"/>
          </a:xfrm>
          <a:prstGeom prst="rect">
            <a:avLst/>
          </a:prstGeom>
        </p:spPr>
      </p:pic>
    </p:spTree>
    <p:extLst>
      <p:ext uri="{BB962C8B-B14F-4D97-AF65-F5344CB8AC3E}">
        <p14:creationId xmlns:p14="http://schemas.microsoft.com/office/powerpoint/2010/main" val="428477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22235F-1796-4063-87D0-DA47703E763C}"/>
              </a:ext>
            </a:extLst>
          </p:cNvPr>
          <p:cNvSpPr txBox="1">
            <a:spLocks/>
          </p:cNvSpPr>
          <p:nvPr/>
        </p:nvSpPr>
        <p:spPr>
          <a:xfrm>
            <a:off x="142852" y="3458677"/>
            <a:ext cx="3167614" cy="3323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Smarthinking</a:t>
            </a:r>
          </a:p>
          <a:p>
            <a:r>
              <a:rPr lang="en-US" sz="3600" dirty="0">
                <a:solidFill>
                  <a:schemeClr val="bg1"/>
                </a:solidFill>
              </a:rPr>
              <a:t>Online</a:t>
            </a:r>
          </a:p>
          <a:p>
            <a:r>
              <a:rPr lang="en-US" sz="3600" dirty="0">
                <a:solidFill>
                  <a:schemeClr val="bg1"/>
                </a:solidFill>
              </a:rPr>
              <a:t>Tutoring</a:t>
            </a:r>
          </a:p>
          <a:p>
            <a:endParaRPr lang="en-US" sz="3600" dirty="0">
              <a:solidFill>
                <a:schemeClr val="bg1"/>
              </a:solidFill>
            </a:endParaRPr>
          </a:p>
          <a:p>
            <a:r>
              <a:rPr lang="en-US" sz="1800" dirty="0">
                <a:solidFill>
                  <a:schemeClr val="bg1"/>
                </a:solidFill>
              </a:rPr>
              <a:t>Via Canvas or</a:t>
            </a:r>
          </a:p>
          <a:p>
            <a:r>
              <a:rPr lang="en-US" sz="1800" dirty="0">
                <a:solidFill>
                  <a:schemeClr val="bg1"/>
                </a:solidFill>
              </a:rPr>
              <a:t>FC website:</a:t>
            </a:r>
          </a:p>
          <a:p>
            <a:r>
              <a:rPr lang="en-US" sz="1800" dirty="0">
                <a:solidFill>
                  <a:srgbClr val="0070C0"/>
                </a:solidFill>
                <a:hlinkClick r:id="rId2">
                  <a:extLst>
                    <a:ext uri="{A12FA001-AC4F-418D-AE19-62706E023703}">
                      <ahyp:hlinkClr xmlns:ahyp="http://schemas.microsoft.com/office/drawing/2018/hyperlinkcolor" val="tx"/>
                    </a:ext>
                  </a:extLst>
                </a:hlinkClick>
              </a:rPr>
              <a:t>https://academicsupport.fullcoll.edu/smarthinking/</a:t>
            </a:r>
            <a:endParaRPr lang="en-US" sz="1800" dirty="0">
              <a:solidFill>
                <a:srgbClr val="0070C0"/>
              </a:solidFill>
            </a:endParaRPr>
          </a:p>
          <a:p>
            <a:endParaRPr lang="en-US" sz="3600" dirty="0">
              <a:solidFill>
                <a:schemeClr val="bg1"/>
              </a:solidFill>
            </a:endParaRPr>
          </a:p>
          <a:p>
            <a:endParaRPr lang="en-US" sz="3600" dirty="0">
              <a:solidFill>
                <a:schemeClr val="bg1"/>
              </a:solidFill>
            </a:endParaRPr>
          </a:p>
        </p:txBody>
      </p:sp>
      <p:pic>
        <p:nvPicPr>
          <p:cNvPr id="5" name="Picture 4">
            <a:extLst>
              <a:ext uri="{FF2B5EF4-FFF2-40B4-BE49-F238E27FC236}">
                <a16:creationId xmlns:a16="http://schemas.microsoft.com/office/drawing/2014/main" id="{B8309FFE-E97B-4D13-85D7-2F3196F51D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pic>
        <p:nvPicPr>
          <p:cNvPr id="6" name="Picture 5">
            <a:extLst>
              <a:ext uri="{FF2B5EF4-FFF2-40B4-BE49-F238E27FC236}">
                <a16:creationId xmlns:a16="http://schemas.microsoft.com/office/drawing/2014/main" id="{816041DF-F26E-4B7B-AC14-A5CC5163B415}"/>
              </a:ext>
            </a:extLst>
          </p:cNvPr>
          <p:cNvPicPr/>
          <p:nvPr/>
        </p:nvPicPr>
        <p:blipFill>
          <a:blip r:embed="rId4"/>
          <a:stretch>
            <a:fillRect/>
          </a:stretch>
        </p:blipFill>
        <p:spPr>
          <a:xfrm>
            <a:off x="3783519" y="870700"/>
            <a:ext cx="8408481" cy="5023555"/>
          </a:xfrm>
          <a:prstGeom prst="rect">
            <a:avLst/>
          </a:prstGeom>
        </p:spPr>
      </p:pic>
    </p:spTree>
    <p:extLst>
      <p:ext uri="{BB962C8B-B14F-4D97-AF65-F5344CB8AC3E}">
        <p14:creationId xmlns:p14="http://schemas.microsoft.com/office/powerpoint/2010/main" val="51215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22235F-1796-4063-87D0-DA47703E763C}"/>
              </a:ext>
            </a:extLst>
          </p:cNvPr>
          <p:cNvSpPr txBox="1">
            <a:spLocks/>
          </p:cNvSpPr>
          <p:nvPr/>
        </p:nvSpPr>
        <p:spPr>
          <a:xfrm>
            <a:off x="430718" y="2958417"/>
            <a:ext cx="3167614" cy="15913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Library</a:t>
            </a:r>
          </a:p>
          <a:p>
            <a:r>
              <a:rPr lang="en-US" sz="3600" dirty="0">
                <a:solidFill>
                  <a:schemeClr val="bg1"/>
                </a:solidFill>
              </a:rPr>
              <a:t>Resources</a:t>
            </a:r>
          </a:p>
          <a:p>
            <a:endParaRPr lang="en-US" sz="3600" dirty="0">
              <a:solidFill>
                <a:schemeClr val="bg1"/>
              </a:solidFill>
            </a:endParaRPr>
          </a:p>
        </p:txBody>
      </p:sp>
      <p:pic>
        <p:nvPicPr>
          <p:cNvPr id="5" name="Picture 4">
            <a:extLst>
              <a:ext uri="{FF2B5EF4-FFF2-40B4-BE49-F238E27FC236}">
                <a16:creationId xmlns:a16="http://schemas.microsoft.com/office/drawing/2014/main" id="{B8309FFE-E97B-4D13-85D7-2F3196F51D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pic>
        <p:nvPicPr>
          <p:cNvPr id="7" name="Picture 6">
            <a:extLst>
              <a:ext uri="{FF2B5EF4-FFF2-40B4-BE49-F238E27FC236}">
                <a16:creationId xmlns:a16="http://schemas.microsoft.com/office/drawing/2014/main" id="{511E3D9A-053E-43C9-8DA1-4C90A75118CE}"/>
              </a:ext>
            </a:extLst>
          </p:cNvPr>
          <p:cNvPicPr/>
          <p:nvPr/>
        </p:nvPicPr>
        <p:blipFill>
          <a:blip r:embed="rId3"/>
          <a:stretch>
            <a:fillRect/>
          </a:stretch>
        </p:blipFill>
        <p:spPr>
          <a:xfrm>
            <a:off x="3598332" y="699975"/>
            <a:ext cx="7859889" cy="5458050"/>
          </a:xfrm>
          <a:prstGeom prst="rect">
            <a:avLst/>
          </a:prstGeom>
        </p:spPr>
      </p:pic>
    </p:spTree>
    <p:extLst>
      <p:ext uri="{BB962C8B-B14F-4D97-AF65-F5344CB8AC3E}">
        <p14:creationId xmlns:p14="http://schemas.microsoft.com/office/powerpoint/2010/main" val="100374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22235F-1796-4063-87D0-DA47703E763C}"/>
              </a:ext>
            </a:extLst>
          </p:cNvPr>
          <p:cNvSpPr txBox="1">
            <a:spLocks/>
          </p:cNvSpPr>
          <p:nvPr/>
        </p:nvSpPr>
        <p:spPr>
          <a:xfrm>
            <a:off x="142852" y="2483860"/>
            <a:ext cx="3167614" cy="27996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Library</a:t>
            </a:r>
          </a:p>
          <a:p>
            <a:r>
              <a:rPr lang="en-US" sz="3600" dirty="0">
                <a:solidFill>
                  <a:schemeClr val="bg1"/>
                </a:solidFill>
              </a:rPr>
              <a:t>Resources</a:t>
            </a:r>
          </a:p>
          <a:p>
            <a:endParaRPr lang="en-US" sz="3600" dirty="0">
              <a:solidFill>
                <a:schemeClr val="bg1"/>
              </a:solidFill>
            </a:endParaRPr>
          </a:p>
        </p:txBody>
      </p:sp>
      <p:pic>
        <p:nvPicPr>
          <p:cNvPr id="5" name="Picture 4">
            <a:extLst>
              <a:ext uri="{FF2B5EF4-FFF2-40B4-BE49-F238E27FC236}">
                <a16:creationId xmlns:a16="http://schemas.microsoft.com/office/drawing/2014/main" id="{B8309FFE-E97B-4D13-85D7-2F3196F51D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pic>
        <p:nvPicPr>
          <p:cNvPr id="6" name="Picture 5">
            <a:extLst>
              <a:ext uri="{FF2B5EF4-FFF2-40B4-BE49-F238E27FC236}">
                <a16:creationId xmlns:a16="http://schemas.microsoft.com/office/drawing/2014/main" id="{15BA01ED-A4A9-4A5A-82C8-A626F6A40D44}"/>
              </a:ext>
            </a:extLst>
          </p:cNvPr>
          <p:cNvPicPr/>
          <p:nvPr/>
        </p:nvPicPr>
        <p:blipFill>
          <a:blip r:embed="rId3"/>
          <a:stretch>
            <a:fillRect/>
          </a:stretch>
        </p:blipFill>
        <p:spPr>
          <a:xfrm>
            <a:off x="3519312" y="892550"/>
            <a:ext cx="8529836" cy="4611039"/>
          </a:xfrm>
          <a:prstGeom prst="rect">
            <a:avLst/>
          </a:prstGeom>
        </p:spPr>
      </p:pic>
    </p:spTree>
    <p:extLst>
      <p:ext uri="{BB962C8B-B14F-4D97-AF65-F5344CB8AC3E}">
        <p14:creationId xmlns:p14="http://schemas.microsoft.com/office/powerpoint/2010/main" val="263483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A9C39B-2885-46C3-BB6F-F8D5369E45FC}"/>
              </a:ext>
            </a:extLst>
          </p:cNvPr>
          <p:cNvSpPr>
            <a:spLocks noGrp="1"/>
          </p:cNvSpPr>
          <p:nvPr>
            <p:ph type="body" idx="1"/>
          </p:nvPr>
        </p:nvSpPr>
        <p:spPr>
          <a:xfrm>
            <a:off x="3254021" y="519288"/>
            <a:ext cx="7865534" cy="5779911"/>
          </a:xfrm>
        </p:spPr>
        <p:txBody>
          <a:bodyPr>
            <a:normAutofit fontScale="32500" lnSpcReduction="20000"/>
          </a:bodyPr>
          <a:lstStyle/>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 </a:t>
            </a:r>
          </a:p>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American Bar Association (ABA):</a:t>
            </a:r>
          </a:p>
          <a:p>
            <a:pPr indent="457200">
              <a:lnSpc>
                <a:spcPct val="115000"/>
              </a:lnSpc>
              <a:spcBef>
                <a:spcPts val="0"/>
              </a:spcBef>
            </a:pPr>
            <a:r>
              <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http://www.americanbar.org/groups/paralegals.html</a:t>
            </a:r>
            <a:endParaRPr lang="en-US" sz="6400" b="1" dirty="0">
              <a:latin typeface="Arial" panose="020B0604020202020204" pitchFamily="34" charset="0"/>
              <a:ea typeface="SimSun" panose="02010600030101010101" pitchFamily="2" charset="-122"/>
              <a:cs typeface="Arial" panose="020B0604020202020204" pitchFamily="34" charset="0"/>
            </a:endParaRPr>
          </a:p>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  </a:t>
            </a:r>
          </a:p>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California Alliance of Paralegal Associations (CAPA):</a:t>
            </a:r>
          </a:p>
          <a:p>
            <a:pPr indent="457200">
              <a:lnSpc>
                <a:spcPct val="115000"/>
              </a:lnSpc>
              <a:spcBef>
                <a:spcPts val="0"/>
              </a:spcBef>
            </a:pPr>
            <a:r>
              <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http://www.caparalegal.org</a:t>
            </a:r>
            <a:endParaRPr lang="en-US" sz="6400" b="1" dirty="0">
              <a:latin typeface="Arial" panose="020B0604020202020204" pitchFamily="34" charset="0"/>
              <a:ea typeface="SimSun" panose="02010600030101010101" pitchFamily="2" charset="-122"/>
              <a:cs typeface="Arial" panose="020B0604020202020204" pitchFamily="34" charset="0"/>
            </a:endParaRPr>
          </a:p>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 </a:t>
            </a:r>
          </a:p>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National Association of Legal Assistants (NALA):</a:t>
            </a:r>
          </a:p>
          <a:p>
            <a:pPr indent="457200">
              <a:lnSpc>
                <a:spcPct val="115000"/>
              </a:lnSpc>
              <a:spcBef>
                <a:spcPts val="0"/>
              </a:spcBef>
            </a:pPr>
            <a:r>
              <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http://www.nala.org</a:t>
            </a:r>
            <a:endParaRPr lang="en-US" sz="6400" b="1" dirty="0">
              <a:latin typeface="Arial" panose="020B0604020202020204" pitchFamily="34" charset="0"/>
              <a:ea typeface="SimSun" panose="02010600030101010101" pitchFamily="2" charset="-122"/>
              <a:cs typeface="Arial" panose="020B0604020202020204" pitchFamily="34" charset="0"/>
            </a:endParaRPr>
          </a:p>
          <a:p>
            <a:pPr marL="2286000" marR="0" indent="457200">
              <a:lnSpc>
                <a:spcPct val="115000"/>
              </a:lnSpc>
              <a:spcBef>
                <a:spcPts val="0"/>
              </a:spcBef>
              <a:spcAft>
                <a:spcPts val="0"/>
              </a:spcAft>
            </a:pPr>
            <a:r>
              <a:rPr lang="en-US" sz="6400" b="1" dirty="0">
                <a:latin typeface="Arial" panose="020B0604020202020204" pitchFamily="34" charset="0"/>
                <a:ea typeface="SimSun" panose="02010600030101010101" pitchFamily="2" charset="-122"/>
                <a:cs typeface="Arial" panose="020B0604020202020204" pitchFamily="34" charset="0"/>
              </a:rPr>
              <a:t>  </a:t>
            </a:r>
          </a:p>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Orange County Paralegal Association (OCPA):</a:t>
            </a:r>
          </a:p>
          <a:p>
            <a:pPr indent="457200">
              <a:lnSpc>
                <a:spcPct val="115000"/>
              </a:lnSpc>
              <a:spcBef>
                <a:spcPts val="0"/>
              </a:spcBef>
            </a:pPr>
            <a:r>
              <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www.ocparalegal.org/</a:t>
            </a:r>
            <a:endParaRPr lang="en-US" sz="6400" b="1" dirty="0">
              <a:latin typeface="Arial" panose="020B0604020202020204" pitchFamily="34" charset="0"/>
              <a:ea typeface="SimSun" panose="02010600030101010101" pitchFamily="2" charset="-122"/>
              <a:cs typeface="Arial" panose="020B0604020202020204" pitchFamily="34" charset="0"/>
            </a:endParaRPr>
          </a:p>
          <a:p>
            <a:pPr marL="2057400" marR="0" indent="228600">
              <a:lnSpc>
                <a:spcPct val="115000"/>
              </a:lnSpc>
              <a:spcBef>
                <a:spcPts val="0"/>
              </a:spcBef>
              <a:spcAft>
                <a:spcPts val="0"/>
              </a:spcAft>
            </a:pPr>
            <a:r>
              <a:rPr lang="en-US" sz="6400" b="1" dirty="0">
                <a:latin typeface="Arial" panose="020B0604020202020204" pitchFamily="34" charset="0"/>
                <a:ea typeface="SimSun" panose="02010600030101010101" pitchFamily="2" charset="-122"/>
                <a:cs typeface="Arial" panose="020B0604020202020204" pitchFamily="34" charset="0"/>
              </a:rPr>
              <a:t> </a:t>
            </a:r>
          </a:p>
          <a:p>
            <a:pPr indent="457200">
              <a:lnSpc>
                <a:spcPct val="115000"/>
              </a:lnSpc>
              <a:spcBef>
                <a:spcPts val="0"/>
              </a:spcBef>
            </a:pPr>
            <a:r>
              <a:rPr lang="en-US" sz="6400" b="1" dirty="0">
                <a:latin typeface="Arial" panose="020B0604020202020204" pitchFamily="34" charset="0"/>
                <a:ea typeface="SimSun" panose="02010600030101010101" pitchFamily="2" charset="-122"/>
                <a:cs typeface="Arial" panose="020B0604020202020204" pitchFamily="34" charset="0"/>
              </a:rPr>
              <a:t>Los Angeles Paralegal Association (LAPA):</a:t>
            </a:r>
          </a:p>
          <a:p>
            <a:pPr indent="457200">
              <a:lnSpc>
                <a:spcPct val="115000"/>
              </a:lnSpc>
              <a:spcBef>
                <a:spcPts val="0"/>
              </a:spcBef>
            </a:pPr>
            <a:r>
              <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http://www.lapa.org/</a:t>
            </a:r>
            <a:endPar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indent="457200">
              <a:lnSpc>
                <a:spcPct val="115000"/>
              </a:lnSpc>
              <a:spcBef>
                <a:spcPts val="0"/>
              </a:spcBef>
            </a:pPr>
            <a:endPar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lvl="0" indent="457200">
              <a:lnSpc>
                <a:spcPct val="115000"/>
              </a:lnSpc>
              <a:spcBef>
                <a:spcPts val="0"/>
              </a:spcBef>
              <a:buClr>
                <a:srgbClr val="40BAD2"/>
              </a:buClr>
            </a:pPr>
            <a:r>
              <a:rPr lang="en-US" sz="6400" b="1" dirty="0">
                <a:solidFill>
                  <a:srgbClr val="000000">
                    <a:lumMod val="65000"/>
                    <a:lumOff val="35000"/>
                  </a:srgbClr>
                </a:solidFill>
                <a:latin typeface="Arial" panose="020B0604020202020204" pitchFamily="34" charset="0"/>
                <a:ea typeface="SimSun" panose="02010600030101010101" pitchFamily="2" charset="-122"/>
                <a:cs typeface="Arial" panose="020B0604020202020204" pitchFamily="34" charset="0"/>
              </a:rPr>
              <a:t>Inland Counties Association of Paralegals (ICAP):</a:t>
            </a:r>
          </a:p>
          <a:p>
            <a:pPr lvl="0" indent="457200">
              <a:lnSpc>
                <a:spcPct val="115000"/>
              </a:lnSpc>
              <a:spcBef>
                <a:spcPts val="0"/>
              </a:spcBef>
              <a:buClr>
                <a:srgbClr val="40BAD2"/>
              </a:buClr>
            </a:pPr>
            <a:r>
              <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rPr>
              <a:t>http://www.icaponline.org</a:t>
            </a:r>
          </a:p>
          <a:p>
            <a:pPr lvl="0" indent="457200">
              <a:lnSpc>
                <a:spcPct val="115000"/>
              </a:lnSpc>
              <a:spcBef>
                <a:spcPts val="0"/>
              </a:spcBef>
              <a:buClr>
                <a:srgbClr val="40BAD2"/>
              </a:buClr>
            </a:pPr>
            <a:endPar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indent="457200">
              <a:lnSpc>
                <a:spcPct val="115000"/>
              </a:lnSpc>
              <a:spcBef>
                <a:spcPts val="0"/>
              </a:spcBef>
            </a:pPr>
            <a:endParaRPr lang="en-US" sz="6400" b="1" dirty="0">
              <a:latin typeface="Arial" panose="020B0604020202020204" pitchFamily="34" charset="0"/>
              <a:ea typeface="SimSun" panose="02010600030101010101" pitchFamily="2" charset="-122"/>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id="{4822235F-1796-4063-87D0-DA47703E763C}"/>
              </a:ext>
            </a:extLst>
          </p:cNvPr>
          <p:cNvSpPr txBox="1">
            <a:spLocks/>
          </p:cNvSpPr>
          <p:nvPr/>
        </p:nvSpPr>
        <p:spPr>
          <a:xfrm>
            <a:off x="142852" y="2669743"/>
            <a:ext cx="3167614" cy="17156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Paralegal</a:t>
            </a:r>
          </a:p>
          <a:p>
            <a:r>
              <a:rPr lang="en-US" sz="3600" dirty="0">
                <a:solidFill>
                  <a:schemeClr val="bg1"/>
                </a:solidFill>
              </a:rPr>
              <a:t>Professional</a:t>
            </a:r>
          </a:p>
          <a:p>
            <a:r>
              <a:rPr lang="en-US" sz="3600" dirty="0">
                <a:solidFill>
                  <a:schemeClr val="bg1"/>
                </a:solidFill>
              </a:rPr>
              <a:t>Organizations</a:t>
            </a:r>
          </a:p>
        </p:txBody>
      </p:sp>
      <p:pic>
        <p:nvPicPr>
          <p:cNvPr id="5" name="Picture 4">
            <a:extLst>
              <a:ext uri="{FF2B5EF4-FFF2-40B4-BE49-F238E27FC236}">
                <a16:creationId xmlns:a16="http://schemas.microsoft.com/office/drawing/2014/main" id="{B8309FFE-E97B-4D13-85D7-2F3196F51DB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spTree>
    <p:extLst>
      <p:ext uri="{BB962C8B-B14F-4D97-AF65-F5344CB8AC3E}">
        <p14:creationId xmlns:p14="http://schemas.microsoft.com/office/powerpoint/2010/main" val="36880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1A01-3E13-4119-A881-C2FDF315E7C7}"/>
              </a:ext>
            </a:extLst>
          </p:cNvPr>
          <p:cNvSpPr>
            <a:spLocks noGrp="1"/>
          </p:cNvSpPr>
          <p:nvPr>
            <p:ph type="title"/>
          </p:nvPr>
        </p:nvSpPr>
        <p:spPr/>
        <p:txBody>
          <a:bodyPr/>
          <a:lstStyle/>
          <a:p>
            <a:r>
              <a:rPr lang="en-US" dirty="0"/>
              <a:t>Program</a:t>
            </a:r>
            <a:br>
              <a:rPr lang="en-US" dirty="0"/>
            </a:br>
            <a:r>
              <a:rPr lang="en-US" dirty="0"/>
              <a:t>Administration</a:t>
            </a:r>
            <a:br>
              <a:rPr lang="en-US" dirty="0"/>
            </a:br>
            <a:r>
              <a:rPr lang="en-US" dirty="0"/>
              <a:t>Contacts</a:t>
            </a:r>
          </a:p>
        </p:txBody>
      </p:sp>
      <p:pic>
        <p:nvPicPr>
          <p:cNvPr id="6" name="Content Placeholder 5">
            <a:extLst>
              <a:ext uri="{FF2B5EF4-FFF2-40B4-BE49-F238E27FC236}">
                <a16:creationId xmlns:a16="http://schemas.microsoft.com/office/drawing/2014/main" id="{560E007B-BE0A-4D14-9C10-4D21539CD0C9}"/>
              </a:ext>
            </a:extLst>
          </p:cNvPr>
          <p:cNvPicPr>
            <a:picLocks noGrp="1" noChangeAspect="1"/>
          </p:cNvPicPr>
          <p:nvPr>
            <p:ph idx="1"/>
          </p:nvPr>
        </p:nvPicPr>
        <p:blipFill>
          <a:blip r:embed="rId2"/>
          <a:stretch>
            <a:fillRect/>
          </a:stretch>
        </p:blipFill>
        <p:spPr>
          <a:xfrm>
            <a:off x="3619606" y="0"/>
            <a:ext cx="3667740" cy="3529535"/>
          </a:xfrm>
          <a:prstGeom prst="rect">
            <a:avLst/>
          </a:prstGeom>
        </p:spPr>
      </p:pic>
      <p:pic>
        <p:nvPicPr>
          <p:cNvPr id="7" name="Picture 6">
            <a:extLst>
              <a:ext uri="{FF2B5EF4-FFF2-40B4-BE49-F238E27FC236}">
                <a16:creationId xmlns:a16="http://schemas.microsoft.com/office/drawing/2014/main" id="{D2ECD384-CBE9-4D9D-98EE-5A5B3A06F9A4}"/>
              </a:ext>
            </a:extLst>
          </p:cNvPr>
          <p:cNvPicPr>
            <a:picLocks noChangeAspect="1"/>
          </p:cNvPicPr>
          <p:nvPr/>
        </p:nvPicPr>
        <p:blipFill>
          <a:blip r:embed="rId3"/>
          <a:stretch>
            <a:fillRect/>
          </a:stretch>
        </p:blipFill>
        <p:spPr>
          <a:xfrm>
            <a:off x="3015017" y="3760822"/>
            <a:ext cx="3031475" cy="2897275"/>
          </a:xfrm>
          <a:prstGeom prst="rect">
            <a:avLst/>
          </a:prstGeom>
        </p:spPr>
      </p:pic>
      <p:pic>
        <p:nvPicPr>
          <p:cNvPr id="8" name="Picture 7">
            <a:extLst>
              <a:ext uri="{FF2B5EF4-FFF2-40B4-BE49-F238E27FC236}">
                <a16:creationId xmlns:a16="http://schemas.microsoft.com/office/drawing/2014/main" id="{354879FE-2CF4-4631-A971-AED186D4F0D2}"/>
              </a:ext>
            </a:extLst>
          </p:cNvPr>
          <p:cNvPicPr>
            <a:picLocks noChangeAspect="1"/>
          </p:cNvPicPr>
          <p:nvPr/>
        </p:nvPicPr>
        <p:blipFill>
          <a:blip r:embed="rId4"/>
          <a:stretch>
            <a:fillRect/>
          </a:stretch>
        </p:blipFill>
        <p:spPr>
          <a:xfrm>
            <a:off x="7661394" y="-36633"/>
            <a:ext cx="3554603" cy="3461061"/>
          </a:xfrm>
          <a:prstGeom prst="rect">
            <a:avLst/>
          </a:prstGeom>
        </p:spPr>
      </p:pic>
      <p:pic>
        <p:nvPicPr>
          <p:cNvPr id="9" name="Picture 8">
            <a:extLst>
              <a:ext uri="{FF2B5EF4-FFF2-40B4-BE49-F238E27FC236}">
                <a16:creationId xmlns:a16="http://schemas.microsoft.com/office/drawing/2014/main" id="{41F28A80-325B-4FAB-A593-68C35805892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pic>
        <p:nvPicPr>
          <p:cNvPr id="3" name="Picture 2">
            <a:extLst>
              <a:ext uri="{FF2B5EF4-FFF2-40B4-BE49-F238E27FC236}">
                <a16:creationId xmlns:a16="http://schemas.microsoft.com/office/drawing/2014/main" id="{93ADB985-8781-4679-AA51-350CA3DFA592}"/>
              </a:ext>
            </a:extLst>
          </p:cNvPr>
          <p:cNvPicPr>
            <a:picLocks noChangeAspect="1"/>
          </p:cNvPicPr>
          <p:nvPr/>
        </p:nvPicPr>
        <p:blipFill>
          <a:blip r:embed="rId6"/>
          <a:stretch>
            <a:fillRect/>
          </a:stretch>
        </p:blipFill>
        <p:spPr>
          <a:xfrm>
            <a:off x="6096000" y="3760822"/>
            <a:ext cx="2966095" cy="2868701"/>
          </a:xfrm>
          <a:prstGeom prst="rect">
            <a:avLst/>
          </a:prstGeom>
        </p:spPr>
      </p:pic>
      <p:pic>
        <p:nvPicPr>
          <p:cNvPr id="4" name="Picture 3">
            <a:extLst>
              <a:ext uri="{FF2B5EF4-FFF2-40B4-BE49-F238E27FC236}">
                <a16:creationId xmlns:a16="http://schemas.microsoft.com/office/drawing/2014/main" id="{4065D6C2-517B-4C4C-AD1C-48360A16D4F1}"/>
              </a:ext>
            </a:extLst>
          </p:cNvPr>
          <p:cNvPicPr>
            <a:picLocks noChangeAspect="1"/>
          </p:cNvPicPr>
          <p:nvPr/>
        </p:nvPicPr>
        <p:blipFill>
          <a:blip r:embed="rId7"/>
          <a:stretch>
            <a:fillRect/>
          </a:stretch>
        </p:blipFill>
        <p:spPr>
          <a:xfrm>
            <a:off x="9062095" y="3746534"/>
            <a:ext cx="2923614" cy="2897275"/>
          </a:xfrm>
          <a:prstGeom prst="rect">
            <a:avLst/>
          </a:prstGeom>
        </p:spPr>
      </p:pic>
    </p:spTree>
    <p:extLst>
      <p:ext uri="{BB962C8B-B14F-4D97-AF65-F5344CB8AC3E}">
        <p14:creationId xmlns:p14="http://schemas.microsoft.com/office/powerpoint/2010/main" val="272929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A9C39B-2885-46C3-BB6F-F8D5369E45FC}"/>
              </a:ext>
            </a:extLst>
          </p:cNvPr>
          <p:cNvSpPr>
            <a:spLocks noGrp="1"/>
          </p:cNvSpPr>
          <p:nvPr>
            <p:ph type="body" idx="1"/>
          </p:nvPr>
        </p:nvSpPr>
        <p:spPr>
          <a:xfrm>
            <a:off x="3739443" y="754752"/>
            <a:ext cx="7865534" cy="5545667"/>
          </a:xfrm>
        </p:spPr>
        <p:txBody>
          <a:bodyPr>
            <a:normAutofit fontScale="47500" lnSpcReduction="20000"/>
          </a:bodyPr>
          <a:lstStyle/>
          <a:p>
            <a:pPr marL="857250" indent="-857250">
              <a:lnSpc>
                <a:spcPct val="115000"/>
              </a:lnSpc>
              <a:spcBef>
                <a:spcPts val="0"/>
              </a:spcBef>
              <a:buFont typeface="Arial" panose="020B0604020202020204" pitchFamily="34" charset="0"/>
              <a:buChar char="•"/>
            </a:pPr>
            <a:r>
              <a:rPr lang="en-US" sz="8000" b="1" dirty="0">
                <a:latin typeface="Arial" panose="020B0604020202020204" pitchFamily="34" charset="0"/>
                <a:ea typeface="SimSun" panose="02010600030101010101" pitchFamily="2" charset="-122"/>
                <a:cs typeface="Arial" panose="020B0604020202020204" pitchFamily="34" charset="0"/>
              </a:rPr>
              <a:t>Orange County Paralegal Association $500 x two</a:t>
            </a:r>
          </a:p>
          <a:p>
            <a:pPr>
              <a:lnSpc>
                <a:spcPct val="115000"/>
              </a:lnSpc>
              <a:spcBef>
                <a:spcPts val="0"/>
              </a:spcBef>
            </a:pPr>
            <a:endParaRPr lang="en-US" sz="8000" b="1" dirty="0">
              <a:latin typeface="Arial" panose="020B0604020202020204" pitchFamily="34" charset="0"/>
              <a:ea typeface="SimSun" panose="02010600030101010101" pitchFamily="2" charset="-122"/>
              <a:cs typeface="Arial" panose="020B0604020202020204" pitchFamily="34" charset="0"/>
            </a:endParaRPr>
          </a:p>
          <a:p>
            <a:pPr marL="857250" indent="-857250">
              <a:lnSpc>
                <a:spcPct val="115000"/>
              </a:lnSpc>
              <a:spcBef>
                <a:spcPts val="0"/>
              </a:spcBef>
              <a:buFont typeface="Arial" panose="020B0604020202020204" pitchFamily="34" charset="0"/>
              <a:buChar char="•"/>
            </a:pPr>
            <a:r>
              <a:rPr lang="en-US" sz="8000" b="1" dirty="0">
                <a:latin typeface="Arial" panose="020B0604020202020204" pitchFamily="34" charset="0"/>
                <a:ea typeface="SimSun" panose="02010600030101010101" pitchFamily="2" charset="-122"/>
                <a:cs typeface="Arial" panose="020B0604020202020204" pitchFamily="34" charset="0"/>
              </a:rPr>
              <a:t>Los Angeles Paralegal Association $1,000</a:t>
            </a:r>
          </a:p>
          <a:p>
            <a:pPr>
              <a:lnSpc>
                <a:spcPct val="115000"/>
              </a:lnSpc>
              <a:spcBef>
                <a:spcPts val="0"/>
              </a:spcBef>
            </a:pPr>
            <a:endParaRPr lang="en-US" sz="8000" b="1" dirty="0">
              <a:latin typeface="Arial" panose="020B0604020202020204" pitchFamily="34" charset="0"/>
              <a:ea typeface="SimSun" panose="02010600030101010101" pitchFamily="2" charset="-122"/>
              <a:cs typeface="Arial" panose="020B0604020202020204" pitchFamily="34" charset="0"/>
            </a:endParaRPr>
          </a:p>
          <a:p>
            <a:pPr marL="857250" indent="-857250">
              <a:lnSpc>
                <a:spcPct val="115000"/>
              </a:lnSpc>
              <a:spcBef>
                <a:spcPts val="0"/>
              </a:spcBef>
              <a:buFont typeface="Arial" panose="020B0604020202020204" pitchFamily="34" charset="0"/>
              <a:buChar char="•"/>
            </a:pPr>
            <a:r>
              <a:rPr lang="en-US" sz="8000" b="1" dirty="0">
                <a:latin typeface="Arial" panose="020B0604020202020204" pitchFamily="34" charset="0"/>
                <a:ea typeface="SimSun" panose="02010600030101010101" pitchFamily="2" charset="-122"/>
                <a:cs typeface="Arial" panose="020B0604020202020204" pitchFamily="34" charset="0"/>
              </a:rPr>
              <a:t>Buckfire Law Firm $1,000</a:t>
            </a:r>
          </a:p>
          <a:p>
            <a:pPr indent="457200">
              <a:lnSpc>
                <a:spcPct val="115000"/>
              </a:lnSpc>
              <a:spcBef>
                <a:spcPts val="0"/>
              </a:spcBef>
            </a:pPr>
            <a:endParaRPr lang="en-US" sz="6400" b="1" u="sng"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indent="457200" algn="ctr">
              <a:lnSpc>
                <a:spcPct val="115000"/>
              </a:lnSpc>
              <a:spcBef>
                <a:spcPts val="0"/>
              </a:spcBef>
            </a:pPr>
            <a:r>
              <a:rPr lang="en-US" sz="3800" b="1" dirty="0">
                <a:latin typeface="Arial" panose="020B0604020202020204" pitchFamily="34" charset="0"/>
                <a:ea typeface="SimSun" panose="02010600030101010101" pitchFamily="2" charset="-122"/>
                <a:cs typeface="Arial" panose="020B0604020202020204" pitchFamily="34" charset="0"/>
              </a:rPr>
              <a:t>Application information available on program Canvas course</a:t>
            </a:r>
          </a:p>
          <a:p>
            <a:pPr indent="457200" algn="ctr">
              <a:lnSpc>
                <a:spcPct val="115000"/>
              </a:lnSpc>
              <a:spcBef>
                <a:spcPts val="0"/>
              </a:spcBef>
            </a:pPr>
            <a:r>
              <a:rPr lang="en-US" sz="3800" b="1" dirty="0">
                <a:latin typeface="Arial" panose="020B0604020202020204" pitchFamily="34" charset="0"/>
                <a:ea typeface="SimSun" panose="02010600030101010101" pitchFamily="2" charset="-122"/>
                <a:cs typeface="Arial" panose="020B0604020202020204" pitchFamily="34" charset="0"/>
              </a:rPr>
              <a:t>or by email to: </a:t>
            </a:r>
            <a:r>
              <a:rPr lang="en-US" sz="3800" b="1" dirty="0">
                <a:solidFill>
                  <a:srgbClr val="0070C0"/>
                </a:solidFill>
                <a:latin typeface="Arial" panose="020B0604020202020204" pitchFamily="34" charset="0"/>
                <a:ea typeface="SimSu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kjoneshorwood@fullcoll.edu</a:t>
            </a:r>
            <a:endParaRPr lang="en-US" sz="3800" b="1" dirty="0">
              <a:solidFill>
                <a:srgbClr val="0070C0"/>
              </a:solidFill>
              <a:latin typeface="Arial" panose="020B0604020202020204" pitchFamily="34" charset="0"/>
              <a:ea typeface="SimSun" panose="02010600030101010101" pitchFamily="2" charset="-122"/>
              <a:cs typeface="Arial" panose="020B0604020202020204" pitchFamily="34" charset="0"/>
            </a:endParaRPr>
          </a:p>
          <a:p>
            <a:pPr indent="457200">
              <a:lnSpc>
                <a:spcPct val="115000"/>
              </a:lnSpc>
              <a:spcBef>
                <a:spcPts val="0"/>
              </a:spcBef>
            </a:pPr>
            <a:endParaRPr lang="en-US" sz="6400" b="1" dirty="0">
              <a:latin typeface="Arial" panose="020B0604020202020204" pitchFamily="34" charset="0"/>
              <a:ea typeface="SimSun" panose="02010600030101010101" pitchFamily="2" charset="-122"/>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id="{4822235F-1796-4063-87D0-DA47703E763C}"/>
              </a:ext>
            </a:extLst>
          </p:cNvPr>
          <p:cNvSpPr txBox="1">
            <a:spLocks/>
          </p:cNvSpPr>
          <p:nvPr/>
        </p:nvSpPr>
        <p:spPr>
          <a:xfrm>
            <a:off x="142852" y="2669743"/>
            <a:ext cx="3167614" cy="17156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Scholarship</a:t>
            </a:r>
          </a:p>
          <a:p>
            <a:r>
              <a:rPr lang="en-US" sz="3600" dirty="0">
                <a:solidFill>
                  <a:schemeClr val="bg1"/>
                </a:solidFill>
              </a:rPr>
              <a:t>Opportunities</a:t>
            </a:r>
          </a:p>
        </p:txBody>
      </p:sp>
      <p:pic>
        <p:nvPicPr>
          <p:cNvPr id="5" name="Picture 4">
            <a:extLst>
              <a:ext uri="{FF2B5EF4-FFF2-40B4-BE49-F238E27FC236}">
                <a16:creationId xmlns:a16="http://schemas.microsoft.com/office/drawing/2014/main" id="{B8309FFE-E97B-4D13-85D7-2F3196F51D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spTree>
    <p:extLst>
      <p:ext uri="{BB962C8B-B14F-4D97-AF65-F5344CB8AC3E}">
        <p14:creationId xmlns:p14="http://schemas.microsoft.com/office/powerpoint/2010/main" val="99860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A9C39B-2885-46C3-BB6F-F8D5369E45FC}"/>
              </a:ext>
            </a:extLst>
          </p:cNvPr>
          <p:cNvSpPr>
            <a:spLocks noGrp="1"/>
          </p:cNvSpPr>
          <p:nvPr>
            <p:ph type="body" idx="1"/>
          </p:nvPr>
        </p:nvSpPr>
        <p:spPr>
          <a:xfrm>
            <a:off x="3619499" y="301978"/>
            <a:ext cx="4953001" cy="6254044"/>
          </a:xfrm>
        </p:spPr>
        <p:txBody>
          <a:bodyPr>
            <a:normAutofit fontScale="92500" lnSpcReduction="10000"/>
          </a:bodyPr>
          <a:lstStyle/>
          <a:p>
            <a:r>
              <a:rPr lang="en-US" dirty="0"/>
              <a:t> </a:t>
            </a:r>
          </a:p>
          <a:p>
            <a:pPr algn="ctr"/>
            <a:r>
              <a:rPr lang="en-US" sz="2400" b="1" u="sng" dirty="0">
                <a:solidFill>
                  <a:schemeClr val="tx1"/>
                </a:solidFill>
              </a:rPr>
              <a:t>LAMBDA EPSILON CHI (LEX)</a:t>
            </a:r>
          </a:p>
          <a:p>
            <a:pPr algn="ctr"/>
            <a:r>
              <a:rPr lang="en-US" sz="2400" u="sng" dirty="0">
                <a:solidFill>
                  <a:schemeClr val="tx1"/>
                </a:solidFill>
              </a:rPr>
              <a:t>National Honor Society in Paralegal Studies</a:t>
            </a:r>
          </a:p>
          <a:p>
            <a:pPr marL="342900" indent="-342900">
              <a:buFont typeface="Arial" panose="020B0604020202020204" pitchFamily="34" charset="0"/>
              <a:buChar char="•"/>
            </a:pPr>
            <a:r>
              <a:rPr lang="en-US" sz="2400" dirty="0">
                <a:solidFill>
                  <a:schemeClr val="tx1"/>
                </a:solidFill>
              </a:rPr>
              <a:t>Lambda Epsilon Chi (LEX) is a national honor society established to recognize students who demonstrate superior academic performance in an established program of paralegal and law-related studies.  LEX derives from the Latin root meaning “pertaining to the law” or “legal.”</a:t>
            </a:r>
          </a:p>
          <a:p>
            <a:pPr marL="342900" indent="-342900">
              <a:buFont typeface="Arial" panose="020B0604020202020204" pitchFamily="34" charset="0"/>
              <a:buChar char="•"/>
            </a:pPr>
            <a:r>
              <a:rPr lang="en-US" sz="2400" dirty="0">
                <a:solidFill>
                  <a:schemeClr val="tx1"/>
                </a:solidFill>
              </a:rPr>
              <a:t>Students in the Fullerton College Paralegal Studies Program qualify for membership if they:</a:t>
            </a:r>
          </a:p>
          <a:p>
            <a:pPr marL="800100" lvl="1" indent="-342900">
              <a:buFont typeface="Arial" panose="020B0604020202020204" pitchFamily="34" charset="0"/>
              <a:buChar char="•"/>
            </a:pPr>
            <a:r>
              <a:rPr lang="en-US" sz="2200" dirty="0">
                <a:solidFill>
                  <a:schemeClr val="tx1"/>
                </a:solidFill>
              </a:rPr>
              <a:t>Have completed two-thirds of their required coursework; and</a:t>
            </a:r>
          </a:p>
          <a:p>
            <a:pPr marL="800100" lvl="1" indent="-342900">
              <a:buFont typeface="Arial" panose="020B0604020202020204" pitchFamily="34" charset="0"/>
              <a:buChar char="•"/>
            </a:pPr>
            <a:r>
              <a:rPr lang="en-US" sz="2200" dirty="0">
                <a:solidFill>
                  <a:schemeClr val="tx1"/>
                </a:solidFill>
              </a:rPr>
              <a:t>Have a cumulative G.P.A. of 3.25 in their required coursework.</a:t>
            </a:r>
            <a:endParaRPr lang="en-US" sz="1400" b="1" dirty="0">
              <a:latin typeface="Arial" panose="020B0604020202020204" pitchFamily="34" charset="0"/>
              <a:ea typeface="SimSun" panose="02010600030101010101" pitchFamily="2" charset="-122"/>
              <a:cs typeface="Arial" panose="020B0604020202020204" pitchFamily="34" charset="0"/>
            </a:endParaRPr>
          </a:p>
          <a:p>
            <a:pPr marL="342900" indent="-34290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4822235F-1796-4063-87D0-DA47703E763C}"/>
              </a:ext>
            </a:extLst>
          </p:cNvPr>
          <p:cNvSpPr txBox="1">
            <a:spLocks/>
          </p:cNvSpPr>
          <p:nvPr/>
        </p:nvSpPr>
        <p:spPr>
          <a:xfrm>
            <a:off x="587023" y="2906810"/>
            <a:ext cx="1956881" cy="23425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3600" dirty="0">
                <a:solidFill>
                  <a:schemeClr val="bg1"/>
                </a:solidFill>
              </a:rPr>
              <a:t>LEX</a:t>
            </a:r>
          </a:p>
          <a:p>
            <a:r>
              <a:rPr lang="en-US" sz="3600" dirty="0">
                <a:solidFill>
                  <a:schemeClr val="bg1"/>
                </a:solidFill>
              </a:rPr>
              <a:t>National</a:t>
            </a:r>
          </a:p>
          <a:p>
            <a:r>
              <a:rPr lang="en-US" sz="3600" dirty="0">
                <a:solidFill>
                  <a:schemeClr val="bg1"/>
                </a:solidFill>
              </a:rPr>
              <a:t>Honor</a:t>
            </a:r>
          </a:p>
          <a:p>
            <a:r>
              <a:rPr lang="en-US" sz="3600" dirty="0">
                <a:solidFill>
                  <a:schemeClr val="bg1"/>
                </a:solidFill>
              </a:rPr>
              <a:t>Society</a:t>
            </a:r>
          </a:p>
        </p:txBody>
      </p:sp>
      <p:pic>
        <p:nvPicPr>
          <p:cNvPr id="5" name="Picture 4">
            <a:extLst>
              <a:ext uri="{FF2B5EF4-FFF2-40B4-BE49-F238E27FC236}">
                <a16:creationId xmlns:a16="http://schemas.microsoft.com/office/drawing/2014/main" id="{B8309FFE-E97B-4D13-85D7-2F3196F51D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pic>
        <p:nvPicPr>
          <p:cNvPr id="2" name="Picture 1">
            <a:extLst>
              <a:ext uri="{FF2B5EF4-FFF2-40B4-BE49-F238E27FC236}">
                <a16:creationId xmlns:a16="http://schemas.microsoft.com/office/drawing/2014/main" id="{00AFE5B2-BEB1-46C5-85A8-7C58D7BF1A4E}"/>
              </a:ext>
            </a:extLst>
          </p:cNvPr>
          <p:cNvPicPr>
            <a:picLocks noChangeAspect="1"/>
          </p:cNvPicPr>
          <p:nvPr/>
        </p:nvPicPr>
        <p:blipFill>
          <a:blip r:embed="rId3"/>
          <a:stretch>
            <a:fillRect/>
          </a:stretch>
        </p:blipFill>
        <p:spPr>
          <a:xfrm>
            <a:off x="8968765" y="359641"/>
            <a:ext cx="2286198" cy="2231329"/>
          </a:xfrm>
          <a:prstGeom prst="rect">
            <a:avLst/>
          </a:prstGeom>
        </p:spPr>
      </p:pic>
      <p:pic>
        <p:nvPicPr>
          <p:cNvPr id="6" name="Picture 5">
            <a:extLst>
              <a:ext uri="{FF2B5EF4-FFF2-40B4-BE49-F238E27FC236}">
                <a16:creationId xmlns:a16="http://schemas.microsoft.com/office/drawing/2014/main" id="{71579274-6CC0-415A-8629-1A9664A5F670}"/>
              </a:ext>
            </a:extLst>
          </p:cNvPr>
          <p:cNvPicPr/>
          <p:nvPr/>
        </p:nvPicPr>
        <p:blipFill>
          <a:blip r:embed="rId4"/>
          <a:srcRect/>
          <a:stretch>
            <a:fillRect/>
          </a:stretch>
        </p:blipFill>
        <p:spPr bwMode="auto">
          <a:xfrm>
            <a:off x="9164126" y="2816919"/>
            <a:ext cx="1895475" cy="3257550"/>
          </a:xfrm>
          <a:prstGeom prst="rect">
            <a:avLst/>
          </a:prstGeom>
          <a:noFill/>
          <a:ln w="9525">
            <a:noFill/>
            <a:miter lim="800000"/>
            <a:headEnd/>
            <a:tailEnd/>
          </a:ln>
        </p:spPr>
      </p:pic>
    </p:spTree>
    <p:extLst>
      <p:ext uri="{BB962C8B-B14F-4D97-AF65-F5344CB8AC3E}">
        <p14:creationId xmlns:p14="http://schemas.microsoft.com/office/powerpoint/2010/main" val="244918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1A01-3E13-4119-A881-C2FDF315E7C7}"/>
              </a:ext>
            </a:extLst>
          </p:cNvPr>
          <p:cNvSpPr>
            <a:spLocks noGrp="1"/>
          </p:cNvSpPr>
          <p:nvPr>
            <p:ph type="title"/>
          </p:nvPr>
        </p:nvSpPr>
        <p:spPr/>
        <p:txBody>
          <a:bodyPr/>
          <a:lstStyle/>
          <a:p>
            <a:r>
              <a:rPr lang="en-US" dirty="0"/>
              <a:t>Program</a:t>
            </a:r>
            <a:br>
              <a:rPr lang="en-US" dirty="0"/>
            </a:br>
            <a:r>
              <a:rPr lang="en-US" dirty="0"/>
              <a:t>Administration</a:t>
            </a:r>
            <a:br>
              <a:rPr lang="en-US" dirty="0"/>
            </a:br>
            <a:r>
              <a:rPr lang="en-US" dirty="0"/>
              <a:t>Contacts</a:t>
            </a:r>
          </a:p>
        </p:txBody>
      </p:sp>
      <p:pic>
        <p:nvPicPr>
          <p:cNvPr id="6" name="Content Placeholder 5">
            <a:extLst>
              <a:ext uri="{FF2B5EF4-FFF2-40B4-BE49-F238E27FC236}">
                <a16:creationId xmlns:a16="http://schemas.microsoft.com/office/drawing/2014/main" id="{560E007B-BE0A-4D14-9C10-4D21539CD0C9}"/>
              </a:ext>
            </a:extLst>
          </p:cNvPr>
          <p:cNvPicPr>
            <a:picLocks noGrp="1" noChangeAspect="1"/>
          </p:cNvPicPr>
          <p:nvPr>
            <p:ph idx="1"/>
          </p:nvPr>
        </p:nvPicPr>
        <p:blipFill>
          <a:blip r:embed="rId2"/>
          <a:stretch>
            <a:fillRect/>
          </a:stretch>
        </p:blipFill>
        <p:spPr>
          <a:xfrm>
            <a:off x="3619606" y="0"/>
            <a:ext cx="3667740" cy="3529535"/>
          </a:xfrm>
          <a:prstGeom prst="rect">
            <a:avLst/>
          </a:prstGeom>
        </p:spPr>
      </p:pic>
      <p:pic>
        <p:nvPicPr>
          <p:cNvPr id="7" name="Picture 6">
            <a:extLst>
              <a:ext uri="{FF2B5EF4-FFF2-40B4-BE49-F238E27FC236}">
                <a16:creationId xmlns:a16="http://schemas.microsoft.com/office/drawing/2014/main" id="{D2ECD384-CBE9-4D9D-98EE-5A5B3A06F9A4}"/>
              </a:ext>
            </a:extLst>
          </p:cNvPr>
          <p:cNvPicPr>
            <a:picLocks noChangeAspect="1"/>
          </p:cNvPicPr>
          <p:nvPr/>
        </p:nvPicPr>
        <p:blipFill>
          <a:blip r:embed="rId3"/>
          <a:stretch>
            <a:fillRect/>
          </a:stretch>
        </p:blipFill>
        <p:spPr>
          <a:xfrm>
            <a:off x="3015017" y="3760822"/>
            <a:ext cx="3031475" cy="2897275"/>
          </a:xfrm>
          <a:prstGeom prst="rect">
            <a:avLst/>
          </a:prstGeom>
        </p:spPr>
      </p:pic>
      <p:pic>
        <p:nvPicPr>
          <p:cNvPr id="8" name="Picture 7">
            <a:extLst>
              <a:ext uri="{FF2B5EF4-FFF2-40B4-BE49-F238E27FC236}">
                <a16:creationId xmlns:a16="http://schemas.microsoft.com/office/drawing/2014/main" id="{354879FE-2CF4-4631-A971-AED186D4F0D2}"/>
              </a:ext>
            </a:extLst>
          </p:cNvPr>
          <p:cNvPicPr>
            <a:picLocks noChangeAspect="1"/>
          </p:cNvPicPr>
          <p:nvPr/>
        </p:nvPicPr>
        <p:blipFill>
          <a:blip r:embed="rId4"/>
          <a:stretch>
            <a:fillRect/>
          </a:stretch>
        </p:blipFill>
        <p:spPr>
          <a:xfrm>
            <a:off x="7661394" y="-36633"/>
            <a:ext cx="3554603" cy="3461061"/>
          </a:xfrm>
          <a:prstGeom prst="rect">
            <a:avLst/>
          </a:prstGeom>
        </p:spPr>
      </p:pic>
      <p:pic>
        <p:nvPicPr>
          <p:cNvPr id="9" name="Picture 8">
            <a:extLst>
              <a:ext uri="{FF2B5EF4-FFF2-40B4-BE49-F238E27FC236}">
                <a16:creationId xmlns:a16="http://schemas.microsoft.com/office/drawing/2014/main" id="{41F28A80-325B-4FAB-A593-68C35805892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pic>
        <p:nvPicPr>
          <p:cNvPr id="3" name="Picture 2">
            <a:extLst>
              <a:ext uri="{FF2B5EF4-FFF2-40B4-BE49-F238E27FC236}">
                <a16:creationId xmlns:a16="http://schemas.microsoft.com/office/drawing/2014/main" id="{93ADB985-8781-4679-AA51-350CA3DFA592}"/>
              </a:ext>
            </a:extLst>
          </p:cNvPr>
          <p:cNvPicPr>
            <a:picLocks noChangeAspect="1"/>
          </p:cNvPicPr>
          <p:nvPr/>
        </p:nvPicPr>
        <p:blipFill>
          <a:blip r:embed="rId6"/>
          <a:stretch>
            <a:fillRect/>
          </a:stretch>
        </p:blipFill>
        <p:spPr>
          <a:xfrm>
            <a:off x="6096000" y="3760822"/>
            <a:ext cx="2966095" cy="2868701"/>
          </a:xfrm>
          <a:prstGeom prst="rect">
            <a:avLst/>
          </a:prstGeom>
        </p:spPr>
      </p:pic>
      <p:pic>
        <p:nvPicPr>
          <p:cNvPr id="4" name="Picture 3">
            <a:extLst>
              <a:ext uri="{FF2B5EF4-FFF2-40B4-BE49-F238E27FC236}">
                <a16:creationId xmlns:a16="http://schemas.microsoft.com/office/drawing/2014/main" id="{4065D6C2-517B-4C4C-AD1C-48360A16D4F1}"/>
              </a:ext>
            </a:extLst>
          </p:cNvPr>
          <p:cNvPicPr>
            <a:picLocks noChangeAspect="1"/>
          </p:cNvPicPr>
          <p:nvPr/>
        </p:nvPicPr>
        <p:blipFill>
          <a:blip r:embed="rId7"/>
          <a:stretch>
            <a:fillRect/>
          </a:stretch>
        </p:blipFill>
        <p:spPr>
          <a:xfrm>
            <a:off x="9062095" y="3746534"/>
            <a:ext cx="2923614" cy="2897275"/>
          </a:xfrm>
          <a:prstGeom prst="rect">
            <a:avLst/>
          </a:prstGeom>
        </p:spPr>
      </p:pic>
    </p:spTree>
    <p:extLst>
      <p:ext uri="{BB962C8B-B14F-4D97-AF65-F5344CB8AC3E}">
        <p14:creationId xmlns:p14="http://schemas.microsoft.com/office/powerpoint/2010/main" val="363442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1A01-3E13-4119-A881-C2FDF315E7C7}"/>
              </a:ext>
            </a:extLst>
          </p:cNvPr>
          <p:cNvSpPr>
            <a:spLocks noGrp="1"/>
          </p:cNvSpPr>
          <p:nvPr>
            <p:ph type="title"/>
          </p:nvPr>
        </p:nvSpPr>
        <p:spPr/>
        <p:txBody>
          <a:bodyPr/>
          <a:lstStyle/>
          <a:p>
            <a:r>
              <a:rPr lang="en-US" dirty="0"/>
              <a:t>Program</a:t>
            </a:r>
            <a:br>
              <a:rPr lang="en-US" dirty="0"/>
            </a:br>
            <a:r>
              <a:rPr lang="en-US" dirty="0"/>
              <a:t>Information</a:t>
            </a:r>
          </a:p>
        </p:txBody>
      </p:sp>
      <p:pic>
        <p:nvPicPr>
          <p:cNvPr id="9" name="Picture 8">
            <a:extLst>
              <a:ext uri="{FF2B5EF4-FFF2-40B4-BE49-F238E27FC236}">
                <a16:creationId xmlns:a16="http://schemas.microsoft.com/office/drawing/2014/main" id="{41F28A80-325B-4FAB-A593-68C3580589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037" y="892550"/>
            <a:ext cx="1579245" cy="1591310"/>
          </a:xfrm>
          <a:prstGeom prst="rect">
            <a:avLst/>
          </a:prstGeom>
          <a:noFill/>
        </p:spPr>
      </p:pic>
      <p:sp>
        <p:nvSpPr>
          <p:cNvPr id="10" name="Content Placeholder 9">
            <a:extLst>
              <a:ext uri="{FF2B5EF4-FFF2-40B4-BE49-F238E27FC236}">
                <a16:creationId xmlns:a16="http://schemas.microsoft.com/office/drawing/2014/main" id="{889D98F2-D970-4A78-BEEC-761E87397D1F}"/>
              </a:ext>
            </a:extLst>
          </p:cNvPr>
          <p:cNvSpPr>
            <a:spLocks noGrp="1"/>
          </p:cNvSpPr>
          <p:nvPr>
            <p:ph idx="1"/>
          </p:nvPr>
        </p:nvSpPr>
        <p:spPr/>
        <p:txBody>
          <a:bodyPr>
            <a:normAutofit fontScale="92500"/>
          </a:bodyPr>
          <a:lstStyle/>
          <a:p>
            <a:r>
              <a:rPr lang="en-US" sz="4400" dirty="0"/>
              <a:t>ABA approved since 1993</a:t>
            </a:r>
          </a:p>
          <a:p>
            <a:r>
              <a:rPr lang="en-US" sz="4400" dirty="0"/>
              <a:t>Associate’s and Certificate options</a:t>
            </a:r>
          </a:p>
          <a:p>
            <a:r>
              <a:rPr lang="en-US" sz="4400" dirty="0"/>
              <a:t>Continuing education pathways </a:t>
            </a:r>
          </a:p>
          <a:p>
            <a:r>
              <a:rPr lang="en-US" sz="4400" dirty="0"/>
              <a:t>Faculty and Administration are here to help you successfully complete the program.</a:t>
            </a:r>
          </a:p>
          <a:p>
            <a:endParaRPr lang="en-US" dirty="0"/>
          </a:p>
        </p:txBody>
      </p:sp>
    </p:spTree>
    <p:extLst>
      <p:ext uri="{BB962C8B-B14F-4D97-AF65-F5344CB8AC3E}">
        <p14:creationId xmlns:p14="http://schemas.microsoft.com/office/powerpoint/2010/main" val="154864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5EDD-0219-4C8D-AA9F-329E79CC1307}"/>
              </a:ext>
            </a:extLst>
          </p:cNvPr>
          <p:cNvSpPr>
            <a:spLocks noGrp="1"/>
          </p:cNvSpPr>
          <p:nvPr>
            <p:ph type="title"/>
          </p:nvPr>
        </p:nvSpPr>
        <p:spPr/>
        <p:txBody>
          <a:bodyPr/>
          <a:lstStyle/>
          <a:p>
            <a:r>
              <a:rPr lang="en-US" dirty="0"/>
              <a:t>Paralegal Studies Curriculum</a:t>
            </a:r>
            <a:br>
              <a:rPr lang="en-US" dirty="0"/>
            </a:br>
            <a:br>
              <a:rPr lang="en-US" dirty="0"/>
            </a:br>
            <a:br>
              <a:rPr lang="en-US" sz="2400" dirty="0"/>
            </a:br>
            <a:br>
              <a:rPr lang="en-US" sz="1050" dirty="0"/>
            </a:br>
            <a:r>
              <a:rPr lang="en-US" sz="2400" dirty="0"/>
              <a:t>Grades of “C” or better</a:t>
            </a:r>
          </a:p>
        </p:txBody>
      </p:sp>
      <p:pic>
        <p:nvPicPr>
          <p:cNvPr id="10" name="Picture 9">
            <a:extLst>
              <a:ext uri="{FF2B5EF4-FFF2-40B4-BE49-F238E27FC236}">
                <a16:creationId xmlns:a16="http://schemas.microsoft.com/office/drawing/2014/main" id="{F7DF092F-B200-46F1-9635-44FAB0236E75}"/>
              </a:ext>
            </a:extLst>
          </p:cNvPr>
          <p:cNvPicPr>
            <a:picLocks noChangeAspect="1"/>
          </p:cNvPicPr>
          <p:nvPr/>
        </p:nvPicPr>
        <p:blipFill rotWithShape="1">
          <a:blip r:embed="rId3"/>
          <a:srcRect t="7979"/>
          <a:stretch/>
        </p:blipFill>
        <p:spPr>
          <a:xfrm>
            <a:off x="4765689" y="918103"/>
            <a:ext cx="5338354" cy="2266146"/>
          </a:xfrm>
          <a:prstGeom prst="rect">
            <a:avLst/>
          </a:prstGeom>
        </p:spPr>
      </p:pic>
      <p:sp>
        <p:nvSpPr>
          <p:cNvPr id="26" name="Rectangle 25">
            <a:extLst>
              <a:ext uri="{FF2B5EF4-FFF2-40B4-BE49-F238E27FC236}">
                <a16:creationId xmlns:a16="http://schemas.microsoft.com/office/drawing/2014/main" id="{3DB2AE40-4080-4E77-BE87-157072242473}"/>
              </a:ext>
            </a:extLst>
          </p:cNvPr>
          <p:cNvSpPr/>
          <p:nvPr/>
        </p:nvSpPr>
        <p:spPr>
          <a:xfrm>
            <a:off x="3393218" y="395265"/>
            <a:ext cx="8083295" cy="1138773"/>
          </a:xfrm>
          <a:prstGeom prst="rect">
            <a:avLst/>
          </a:prstGeom>
        </p:spPr>
        <p:txBody>
          <a:bodyPr wrap="square">
            <a:spAutoFit/>
          </a:bodyPr>
          <a:lstStyle/>
          <a:p>
            <a:pPr algn="ctr"/>
            <a:r>
              <a:rPr lang="en-US" sz="3200" b="1" dirty="0">
                <a:solidFill>
                  <a:schemeClr val="tx2"/>
                </a:solidFill>
                <a:ea typeface="Helvetica" charset="0"/>
                <a:cs typeface="Helvetica" charset="0"/>
              </a:rPr>
              <a:t>Required Coursework </a:t>
            </a:r>
            <a:r>
              <a:rPr lang="en-US" sz="2000" b="1" dirty="0">
                <a:solidFill>
                  <a:schemeClr val="tx2"/>
                </a:solidFill>
                <a:ea typeface="Helvetica" charset="0"/>
                <a:cs typeface="Helvetica" charset="0"/>
              </a:rPr>
              <a:t>(21 units):</a:t>
            </a:r>
            <a:endParaRPr lang="en-US" sz="3200" dirty="0">
              <a:ea typeface="Helvetica" charset="0"/>
              <a:cs typeface="Helvetica" charset="0"/>
            </a:endParaRPr>
          </a:p>
          <a:p>
            <a:pPr algn="ctr"/>
            <a:endParaRPr lang="en-US" b="1" spc="300" dirty="0"/>
          </a:p>
          <a:p>
            <a:r>
              <a:rPr lang="en-US" dirty="0">
                <a:latin typeface="Helvetica" charset="0"/>
                <a:ea typeface="Helvetica" charset="0"/>
                <a:cs typeface="Helvetica" charset="0"/>
              </a:rPr>
              <a:t> </a:t>
            </a:r>
          </a:p>
        </p:txBody>
      </p:sp>
      <p:sp>
        <p:nvSpPr>
          <p:cNvPr id="27" name="Rectangle 26">
            <a:extLst>
              <a:ext uri="{FF2B5EF4-FFF2-40B4-BE49-F238E27FC236}">
                <a16:creationId xmlns:a16="http://schemas.microsoft.com/office/drawing/2014/main" id="{270CCEAC-AB78-410A-B31E-BB4FDF308DD0}"/>
              </a:ext>
            </a:extLst>
          </p:cNvPr>
          <p:cNvSpPr/>
          <p:nvPr/>
        </p:nvSpPr>
        <p:spPr>
          <a:xfrm>
            <a:off x="3526157" y="3261992"/>
            <a:ext cx="8412924" cy="1138773"/>
          </a:xfrm>
          <a:prstGeom prst="rect">
            <a:avLst/>
          </a:prstGeom>
        </p:spPr>
        <p:txBody>
          <a:bodyPr wrap="square">
            <a:spAutoFit/>
          </a:bodyPr>
          <a:lstStyle/>
          <a:p>
            <a:pPr algn="ctr"/>
            <a:r>
              <a:rPr lang="en-US" sz="3200" b="1" dirty="0">
                <a:solidFill>
                  <a:schemeClr val="tx2"/>
                </a:solidFill>
                <a:ea typeface="Helvetica" charset="0"/>
                <a:cs typeface="Helvetica" charset="0"/>
              </a:rPr>
              <a:t>Restrictive Electives </a:t>
            </a:r>
            <a:r>
              <a:rPr lang="en-US" sz="2000" b="1" dirty="0">
                <a:solidFill>
                  <a:schemeClr val="tx2"/>
                </a:solidFill>
                <a:ea typeface="Helvetica" charset="0"/>
                <a:cs typeface="Helvetica" charset="0"/>
              </a:rPr>
              <a:t>(6 units for A.S. Degree; 9 units for Cert.):</a:t>
            </a:r>
            <a:endParaRPr lang="en-US" sz="2000" dirty="0">
              <a:ea typeface="Helvetica" charset="0"/>
              <a:cs typeface="Helvetica" charset="0"/>
            </a:endParaRPr>
          </a:p>
          <a:p>
            <a:pPr algn="ctr"/>
            <a:endParaRPr lang="en-US" b="1" spc="300" dirty="0"/>
          </a:p>
          <a:p>
            <a:r>
              <a:rPr lang="en-US" dirty="0">
                <a:latin typeface="Helvetica" charset="0"/>
                <a:ea typeface="Helvetica" charset="0"/>
                <a:cs typeface="Helvetica" charset="0"/>
              </a:rPr>
              <a:t> </a:t>
            </a:r>
          </a:p>
        </p:txBody>
      </p:sp>
      <p:pic>
        <p:nvPicPr>
          <p:cNvPr id="12" name="Picture 11">
            <a:extLst>
              <a:ext uri="{FF2B5EF4-FFF2-40B4-BE49-F238E27FC236}">
                <a16:creationId xmlns:a16="http://schemas.microsoft.com/office/drawing/2014/main" id="{90AD6F0D-BC50-4CFB-A7C6-B10597A4A7E6}"/>
              </a:ext>
            </a:extLst>
          </p:cNvPr>
          <p:cNvPicPr>
            <a:picLocks noChangeAspect="1"/>
          </p:cNvPicPr>
          <p:nvPr/>
        </p:nvPicPr>
        <p:blipFill rotWithShape="1">
          <a:blip r:embed="rId4"/>
          <a:srcRect t="3420" b="48738"/>
          <a:stretch/>
        </p:blipFill>
        <p:spPr>
          <a:xfrm>
            <a:off x="3522826" y="3949667"/>
            <a:ext cx="4198102" cy="2485358"/>
          </a:xfrm>
          <a:prstGeom prst="rect">
            <a:avLst/>
          </a:prstGeom>
        </p:spPr>
      </p:pic>
      <p:pic>
        <p:nvPicPr>
          <p:cNvPr id="13" name="Picture 12">
            <a:extLst>
              <a:ext uri="{FF2B5EF4-FFF2-40B4-BE49-F238E27FC236}">
                <a16:creationId xmlns:a16="http://schemas.microsoft.com/office/drawing/2014/main" id="{114B011D-830D-4F49-BD00-D60DC4203690}"/>
              </a:ext>
            </a:extLst>
          </p:cNvPr>
          <p:cNvPicPr>
            <a:picLocks noChangeAspect="1"/>
          </p:cNvPicPr>
          <p:nvPr/>
        </p:nvPicPr>
        <p:blipFill rotWithShape="1">
          <a:blip r:embed="rId4"/>
          <a:srcRect t="50000"/>
          <a:stretch/>
        </p:blipFill>
        <p:spPr>
          <a:xfrm>
            <a:off x="7802280" y="3789863"/>
            <a:ext cx="4326065" cy="2676673"/>
          </a:xfrm>
          <a:prstGeom prst="rect">
            <a:avLst/>
          </a:prstGeom>
        </p:spPr>
      </p:pic>
    </p:spTree>
    <p:extLst>
      <p:ext uri="{BB962C8B-B14F-4D97-AF65-F5344CB8AC3E}">
        <p14:creationId xmlns:p14="http://schemas.microsoft.com/office/powerpoint/2010/main" val="47216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5EDD-0219-4C8D-AA9F-329E79CC1307}"/>
              </a:ext>
            </a:extLst>
          </p:cNvPr>
          <p:cNvSpPr>
            <a:spLocks noGrp="1"/>
          </p:cNvSpPr>
          <p:nvPr>
            <p:ph type="title"/>
          </p:nvPr>
        </p:nvSpPr>
        <p:spPr/>
        <p:txBody>
          <a:bodyPr/>
          <a:lstStyle/>
          <a:p>
            <a:r>
              <a:rPr lang="en-US" dirty="0"/>
              <a:t>A.S. Degree vs. Certificate</a:t>
            </a:r>
          </a:p>
        </p:txBody>
      </p:sp>
      <p:sp>
        <p:nvSpPr>
          <p:cNvPr id="22" name="Rectangle 21">
            <a:extLst>
              <a:ext uri="{FF2B5EF4-FFF2-40B4-BE49-F238E27FC236}">
                <a16:creationId xmlns:a16="http://schemas.microsoft.com/office/drawing/2014/main" id="{BB569E36-B680-497C-BC5D-86D82D33A33A}"/>
              </a:ext>
            </a:extLst>
          </p:cNvPr>
          <p:cNvSpPr/>
          <p:nvPr/>
        </p:nvSpPr>
        <p:spPr>
          <a:xfrm>
            <a:off x="3657600" y="665143"/>
            <a:ext cx="8083295" cy="1200329"/>
          </a:xfrm>
          <a:prstGeom prst="rect">
            <a:avLst/>
          </a:prstGeom>
        </p:spPr>
        <p:txBody>
          <a:bodyPr wrap="square">
            <a:spAutoFit/>
          </a:bodyPr>
          <a:lstStyle/>
          <a:p>
            <a:pPr algn="ctr"/>
            <a:r>
              <a:rPr lang="en-US" sz="3600" b="1" dirty="0">
                <a:solidFill>
                  <a:schemeClr val="tx2"/>
                </a:solidFill>
                <a:ea typeface="Helvetica" charset="0"/>
                <a:cs typeface="Helvetica" charset="0"/>
              </a:rPr>
              <a:t>What’s the Difference?</a:t>
            </a:r>
            <a:endParaRPr lang="en-US" sz="3600" dirty="0">
              <a:ea typeface="Helvetica" charset="0"/>
              <a:cs typeface="Helvetica" charset="0"/>
            </a:endParaRPr>
          </a:p>
          <a:p>
            <a:pPr algn="ctr"/>
            <a:endParaRPr lang="en-US" b="1" spc="300" dirty="0"/>
          </a:p>
          <a:p>
            <a:r>
              <a:rPr lang="en-US" dirty="0">
                <a:latin typeface="Helvetica" charset="0"/>
                <a:ea typeface="Helvetica" charset="0"/>
                <a:cs typeface="Helvetica" charset="0"/>
              </a:rPr>
              <a:t> </a:t>
            </a:r>
          </a:p>
        </p:txBody>
      </p:sp>
      <p:graphicFrame>
        <p:nvGraphicFramePr>
          <p:cNvPr id="5" name="Table 4">
            <a:extLst>
              <a:ext uri="{FF2B5EF4-FFF2-40B4-BE49-F238E27FC236}">
                <a16:creationId xmlns:a16="http://schemas.microsoft.com/office/drawing/2014/main" id="{4E8F3109-E281-4A81-BF63-AF58F5DEDE28}"/>
              </a:ext>
            </a:extLst>
          </p:cNvPr>
          <p:cNvGraphicFramePr>
            <a:graphicFrameLocks noGrp="1"/>
          </p:cNvGraphicFramePr>
          <p:nvPr>
            <p:extLst>
              <p:ext uri="{D42A27DB-BD31-4B8C-83A1-F6EECF244321}">
                <p14:modId xmlns:p14="http://schemas.microsoft.com/office/powerpoint/2010/main" val="2273026824"/>
              </p:ext>
            </p:extLst>
          </p:nvPr>
        </p:nvGraphicFramePr>
        <p:xfrm>
          <a:off x="3786325" y="1429880"/>
          <a:ext cx="7612780" cy="4211290"/>
        </p:xfrm>
        <a:graphic>
          <a:graphicData uri="http://schemas.openxmlformats.org/drawingml/2006/table">
            <a:tbl>
              <a:tblPr firstRow="1" bandRow="1">
                <a:tableStyleId>{5C22544A-7EE6-4342-B048-85BDC9FD1C3A}</a:tableStyleId>
              </a:tblPr>
              <a:tblGrid>
                <a:gridCol w="3806390">
                  <a:extLst>
                    <a:ext uri="{9D8B030D-6E8A-4147-A177-3AD203B41FA5}">
                      <a16:colId xmlns:a16="http://schemas.microsoft.com/office/drawing/2014/main" val="2098237584"/>
                    </a:ext>
                  </a:extLst>
                </a:gridCol>
                <a:gridCol w="3806390">
                  <a:extLst>
                    <a:ext uri="{9D8B030D-6E8A-4147-A177-3AD203B41FA5}">
                      <a16:colId xmlns:a16="http://schemas.microsoft.com/office/drawing/2014/main" val="517474732"/>
                    </a:ext>
                  </a:extLst>
                </a:gridCol>
              </a:tblGrid>
              <a:tr h="559053">
                <a:tc>
                  <a:txBody>
                    <a:bodyPr/>
                    <a:lstStyle/>
                    <a:p>
                      <a:r>
                        <a:rPr lang="en-US" dirty="0"/>
                        <a:t>Certificate</a:t>
                      </a:r>
                    </a:p>
                  </a:txBody>
                  <a:tcPr/>
                </a:tc>
                <a:tc>
                  <a:txBody>
                    <a:bodyPr/>
                    <a:lstStyle/>
                    <a:p>
                      <a:r>
                        <a:rPr lang="en-US" dirty="0"/>
                        <a:t>A.S. Degree</a:t>
                      </a:r>
                    </a:p>
                  </a:txBody>
                  <a:tcPr/>
                </a:tc>
                <a:extLst>
                  <a:ext uri="{0D108BD9-81ED-4DB2-BD59-A6C34878D82A}">
                    <a16:rowId xmlns:a16="http://schemas.microsoft.com/office/drawing/2014/main" val="3565777388"/>
                  </a:ext>
                </a:extLst>
              </a:tr>
              <a:tr h="1373372">
                <a:tc>
                  <a:txBody>
                    <a:bodyPr/>
                    <a:lstStyle/>
                    <a:p>
                      <a:r>
                        <a:rPr lang="en-US" dirty="0"/>
                        <a:t>Requires </a:t>
                      </a:r>
                      <a:r>
                        <a:rPr lang="en-US" sz="1800" kern="1200" dirty="0">
                          <a:solidFill>
                            <a:schemeClr val="dk1"/>
                          </a:solidFill>
                          <a:effectLst/>
                          <a:latin typeface="+mn-lt"/>
                          <a:ea typeface="+mn-ea"/>
                          <a:cs typeface="+mn-cs"/>
                        </a:rPr>
                        <a:t>at least an Associate’s degree or higher from an accredited college or university</a:t>
                      </a:r>
                      <a:endParaRPr lang="en-US" dirty="0"/>
                    </a:p>
                  </a:txBody>
                  <a:tcPr/>
                </a:tc>
                <a:tc>
                  <a:txBody>
                    <a:bodyPr/>
                    <a:lstStyle/>
                    <a:p>
                      <a:r>
                        <a:rPr lang="en-US" dirty="0"/>
                        <a:t>Requires the completion of the A.S. Paralegal Studies General Education Pattern* </a:t>
                      </a:r>
                    </a:p>
                    <a:p>
                      <a:endParaRPr lang="en-US" dirty="0"/>
                    </a:p>
                    <a:p>
                      <a:r>
                        <a:rPr lang="en-US" sz="1400" dirty="0"/>
                        <a:t>Link to PLEG GE Pattern:</a:t>
                      </a:r>
                    </a:p>
                    <a:p>
                      <a:r>
                        <a:rPr lang="en-US" sz="1200" dirty="0">
                          <a:hlinkClick r:id="rId3"/>
                        </a:rPr>
                        <a:t>https://catalog.nocccd.edu/fullerton-college/academic-requirements/paralegal-studies-general-education/</a:t>
                      </a:r>
                      <a:endParaRPr lang="en-US" sz="1200" dirty="0"/>
                    </a:p>
                  </a:txBody>
                  <a:tcPr/>
                </a:tc>
                <a:extLst>
                  <a:ext uri="{0D108BD9-81ED-4DB2-BD59-A6C34878D82A}">
                    <a16:rowId xmlns:a16="http://schemas.microsoft.com/office/drawing/2014/main" val="1121509911"/>
                  </a:ext>
                </a:extLst>
              </a:tr>
              <a:tr h="969997">
                <a:tc>
                  <a:txBody>
                    <a:bodyPr/>
                    <a:lstStyle/>
                    <a:p>
                      <a:r>
                        <a:rPr lang="en-US" dirty="0"/>
                        <a:t>Requires </a:t>
                      </a:r>
                      <a:r>
                        <a:rPr lang="en-US" b="1" dirty="0"/>
                        <a:t>9 units </a:t>
                      </a:r>
                      <a:r>
                        <a:rPr lang="en-US" dirty="0"/>
                        <a:t>of </a:t>
                      </a:r>
                    </a:p>
                    <a:p>
                      <a:r>
                        <a:rPr lang="en-US" dirty="0"/>
                        <a:t>Restrictive Electives</a:t>
                      </a:r>
                    </a:p>
                  </a:txBody>
                  <a:tcPr/>
                </a:tc>
                <a:tc>
                  <a:txBody>
                    <a:bodyPr/>
                    <a:lstStyle/>
                    <a:p>
                      <a:r>
                        <a:rPr lang="en-US" dirty="0"/>
                        <a:t>Requires </a:t>
                      </a:r>
                      <a:r>
                        <a:rPr lang="en-US" b="1" dirty="0"/>
                        <a:t>6 units </a:t>
                      </a:r>
                      <a:r>
                        <a:rPr lang="en-US" dirty="0"/>
                        <a:t>of </a:t>
                      </a:r>
                    </a:p>
                    <a:p>
                      <a:r>
                        <a:rPr lang="en-US" dirty="0"/>
                        <a:t>Restrictive Electives</a:t>
                      </a:r>
                    </a:p>
                  </a:txBody>
                  <a:tcPr/>
                </a:tc>
                <a:extLst>
                  <a:ext uri="{0D108BD9-81ED-4DB2-BD59-A6C34878D82A}">
                    <a16:rowId xmlns:a16="http://schemas.microsoft.com/office/drawing/2014/main" val="726550108"/>
                  </a:ext>
                </a:extLst>
              </a:tr>
              <a:tr h="559053">
                <a:tc>
                  <a:txBody>
                    <a:bodyPr/>
                    <a:lstStyle/>
                    <a:p>
                      <a:r>
                        <a:rPr lang="en-US" dirty="0"/>
                        <a:t>Requires a total of </a:t>
                      </a:r>
                      <a:r>
                        <a:rPr lang="en-US" b="1" dirty="0"/>
                        <a:t>30 units</a:t>
                      </a:r>
                    </a:p>
                  </a:txBody>
                  <a:tcPr/>
                </a:tc>
                <a:tc>
                  <a:txBody>
                    <a:bodyPr/>
                    <a:lstStyle/>
                    <a:p>
                      <a:r>
                        <a:rPr lang="en-US" dirty="0"/>
                        <a:t>Requires a total of </a:t>
                      </a:r>
                      <a:r>
                        <a:rPr lang="en-US" b="1" dirty="0"/>
                        <a:t>60 units </a:t>
                      </a:r>
                      <a:r>
                        <a:rPr lang="en-US" dirty="0"/>
                        <a:t>(27 units of coursework in the major)</a:t>
                      </a:r>
                    </a:p>
                    <a:p>
                      <a:endParaRPr lang="en-US" dirty="0"/>
                    </a:p>
                  </a:txBody>
                  <a:tcPr/>
                </a:tc>
                <a:extLst>
                  <a:ext uri="{0D108BD9-81ED-4DB2-BD59-A6C34878D82A}">
                    <a16:rowId xmlns:a16="http://schemas.microsoft.com/office/drawing/2014/main" val="2165331289"/>
                  </a:ext>
                </a:extLst>
              </a:tr>
            </a:tbl>
          </a:graphicData>
        </a:graphic>
      </p:graphicFrame>
      <p:sp>
        <p:nvSpPr>
          <p:cNvPr id="7" name="TextBox 6">
            <a:extLst>
              <a:ext uri="{FF2B5EF4-FFF2-40B4-BE49-F238E27FC236}">
                <a16:creationId xmlns:a16="http://schemas.microsoft.com/office/drawing/2014/main" id="{630FB725-FBDE-45C5-BBAE-3DC2A5ADF4A9}"/>
              </a:ext>
            </a:extLst>
          </p:cNvPr>
          <p:cNvSpPr txBox="1"/>
          <p:nvPr/>
        </p:nvSpPr>
        <p:spPr>
          <a:xfrm>
            <a:off x="4394447" y="5823525"/>
            <a:ext cx="7554897" cy="369332"/>
          </a:xfrm>
          <a:prstGeom prst="rect">
            <a:avLst/>
          </a:prstGeom>
          <a:noFill/>
        </p:spPr>
        <p:txBody>
          <a:bodyPr wrap="square" rtlCol="0">
            <a:spAutoFit/>
          </a:bodyPr>
          <a:lstStyle/>
          <a:p>
            <a:r>
              <a:rPr lang="en-US" dirty="0"/>
              <a:t>*The A.S. degree requires a General Education evaluation</a:t>
            </a:r>
          </a:p>
        </p:txBody>
      </p:sp>
    </p:spTree>
    <p:extLst>
      <p:ext uri="{BB962C8B-B14F-4D97-AF65-F5344CB8AC3E}">
        <p14:creationId xmlns:p14="http://schemas.microsoft.com/office/powerpoint/2010/main" val="289470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5EDD-0219-4C8D-AA9F-329E79CC1307}"/>
              </a:ext>
            </a:extLst>
          </p:cNvPr>
          <p:cNvSpPr>
            <a:spLocks noGrp="1"/>
          </p:cNvSpPr>
          <p:nvPr>
            <p:ph type="title"/>
          </p:nvPr>
        </p:nvSpPr>
        <p:spPr/>
        <p:txBody>
          <a:bodyPr/>
          <a:lstStyle/>
          <a:p>
            <a:r>
              <a:rPr lang="en-US" dirty="0"/>
              <a:t>Educational Planning</a:t>
            </a:r>
          </a:p>
        </p:txBody>
      </p:sp>
      <p:pic>
        <p:nvPicPr>
          <p:cNvPr id="16" name="Picture 15">
            <a:extLst>
              <a:ext uri="{FF2B5EF4-FFF2-40B4-BE49-F238E27FC236}">
                <a16:creationId xmlns:a16="http://schemas.microsoft.com/office/drawing/2014/main" id="{9FF7E187-C87B-4A7B-A515-854FCC0A4420}"/>
              </a:ext>
            </a:extLst>
          </p:cNvPr>
          <p:cNvPicPr>
            <a:picLocks noChangeAspect="1"/>
          </p:cNvPicPr>
          <p:nvPr/>
        </p:nvPicPr>
        <p:blipFill>
          <a:blip r:embed="rId2"/>
          <a:stretch>
            <a:fillRect/>
          </a:stretch>
        </p:blipFill>
        <p:spPr>
          <a:xfrm rot="5400000">
            <a:off x="3601178" y="1913245"/>
            <a:ext cx="2634467" cy="1975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a:extLst>
              <a:ext uri="{FF2B5EF4-FFF2-40B4-BE49-F238E27FC236}">
                <a16:creationId xmlns:a16="http://schemas.microsoft.com/office/drawing/2014/main" id="{C625CBE2-8C01-4A1B-9D71-7E5C9032A7A6}"/>
              </a:ext>
            </a:extLst>
          </p:cNvPr>
          <p:cNvPicPr>
            <a:picLocks noChangeAspect="1"/>
          </p:cNvPicPr>
          <p:nvPr/>
        </p:nvPicPr>
        <p:blipFill>
          <a:blip r:embed="rId3"/>
          <a:stretch>
            <a:fillRect/>
          </a:stretch>
        </p:blipFill>
        <p:spPr>
          <a:xfrm>
            <a:off x="6712254" y="1616466"/>
            <a:ext cx="1855047" cy="2634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8E2DF0E7-F2FD-4522-A0C5-490E7DF9EBCF}"/>
              </a:ext>
            </a:extLst>
          </p:cNvPr>
          <p:cNvPicPr>
            <a:picLocks noChangeAspect="1"/>
          </p:cNvPicPr>
          <p:nvPr/>
        </p:nvPicPr>
        <p:blipFill>
          <a:blip r:embed="rId4"/>
          <a:stretch>
            <a:fillRect/>
          </a:stretch>
        </p:blipFill>
        <p:spPr>
          <a:xfrm>
            <a:off x="9373218" y="1583935"/>
            <a:ext cx="1779462" cy="2622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a:extLst>
              <a:ext uri="{FF2B5EF4-FFF2-40B4-BE49-F238E27FC236}">
                <a16:creationId xmlns:a16="http://schemas.microsoft.com/office/drawing/2014/main" id="{9558D8C4-89A0-4D4D-AD09-EEF39972F84F}"/>
              </a:ext>
            </a:extLst>
          </p:cNvPr>
          <p:cNvSpPr txBox="1"/>
          <p:nvPr/>
        </p:nvSpPr>
        <p:spPr>
          <a:xfrm>
            <a:off x="3930486" y="4250933"/>
            <a:ext cx="2096655" cy="369332"/>
          </a:xfrm>
          <a:prstGeom prst="rect">
            <a:avLst/>
          </a:prstGeom>
          <a:noFill/>
        </p:spPr>
        <p:txBody>
          <a:bodyPr wrap="square" rtlCol="0">
            <a:spAutoFit/>
          </a:bodyPr>
          <a:lstStyle/>
          <a:p>
            <a:r>
              <a:rPr lang="en-US" dirty="0"/>
              <a:t>Olivia Barajas, M.S.</a:t>
            </a:r>
          </a:p>
        </p:txBody>
      </p:sp>
      <p:sp>
        <p:nvSpPr>
          <p:cNvPr id="20" name="TextBox 19">
            <a:extLst>
              <a:ext uri="{FF2B5EF4-FFF2-40B4-BE49-F238E27FC236}">
                <a16:creationId xmlns:a16="http://schemas.microsoft.com/office/drawing/2014/main" id="{5FF3E7A6-E30D-4ADF-889C-46DE9042D380}"/>
              </a:ext>
            </a:extLst>
          </p:cNvPr>
          <p:cNvSpPr txBox="1"/>
          <p:nvPr/>
        </p:nvSpPr>
        <p:spPr>
          <a:xfrm>
            <a:off x="6757226" y="4253096"/>
            <a:ext cx="1975851" cy="646331"/>
          </a:xfrm>
          <a:prstGeom prst="rect">
            <a:avLst/>
          </a:prstGeom>
          <a:noFill/>
        </p:spPr>
        <p:txBody>
          <a:bodyPr wrap="square" rtlCol="0">
            <a:spAutoFit/>
          </a:bodyPr>
          <a:lstStyle/>
          <a:p>
            <a:r>
              <a:rPr lang="en-US" dirty="0"/>
              <a:t>Jennika Celo, M.S.</a:t>
            </a:r>
          </a:p>
        </p:txBody>
      </p:sp>
      <p:sp>
        <p:nvSpPr>
          <p:cNvPr id="21" name="TextBox 20">
            <a:extLst>
              <a:ext uri="{FF2B5EF4-FFF2-40B4-BE49-F238E27FC236}">
                <a16:creationId xmlns:a16="http://schemas.microsoft.com/office/drawing/2014/main" id="{1B313F37-65E0-4094-A079-399F9790AA75}"/>
              </a:ext>
            </a:extLst>
          </p:cNvPr>
          <p:cNvSpPr txBox="1"/>
          <p:nvPr/>
        </p:nvSpPr>
        <p:spPr>
          <a:xfrm>
            <a:off x="9373218" y="4250933"/>
            <a:ext cx="2096655" cy="369332"/>
          </a:xfrm>
          <a:prstGeom prst="rect">
            <a:avLst/>
          </a:prstGeom>
          <a:noFill/>
        </p:spPr>
        <p:txBody>
          <a:bodyPr wrap="square" rtlCol="0">
            <a:spAutoFit/>
          </a:bodyPr>
          <a:lstStyle/>
          <a:p>
            <a:r>
              <a:rPr lang="en-US" dirty="0"/>
              <a:t>Pamela Skiles, M.S.</a:t>
            </a:r>
          </a:p>
        </p:txBody>
      </p:sp>
      <p:sp>
        <p:nvSpPr>
          <p:cNvPr id="22" name="Rectangle 21">
            <a:extLst>
              <a:ext uri="{FF2B5EF4-FFF2-40B4-BE49-F238E27FC236}">
                <a16:creationId xmlns:a16="http://schemas.microsoft.com/office/drawing/2014/main" id="{BB569E36-B680-497C-BC5D-86D82D33A33A}"/>
              </a:ext>
            </a:extLst>
          </p:cNvPr>
          <p:cNvSpPr/>
          <p:nvPr/>
        </p:nvSpPr>
        <p:spPr>
          <a:xfrm>
            <a:off x="3657600" y="665143"/>
            <a:ext cx="8083295" cy="1200329"/>
          </a:xfrm>
          <a:prstGeom prst="rect">
            <a:avLst/>
          </a:prstGeom>
        </p:spPr>
        <p:txBody>
          <a:bodyPr wrap="square">
            <a:spAutoFit/>
          </a:bodyPr>
          <a:lstStyle/>
          <a:p>
            <a:pPr algn="ctr"/>
            <a:r>
              <a:rPr lang="en-US" b="1" dirty="0">
                <a:solidFill>
                  <a:schemeClr val="tx2"/>
                </a:solidFill>
                <a:ea typeface="Helvetica" charset="0"/>
                <a:cs typeface="Helvetica" charset="0"/>
              </a:rPr>
              <a:t> </a:t>
            </a:r>
            <a:r>
              <a:rPr lang="en-US" sz="3600" b="1" dirty="0">
                <a:solidFill>
                  <a:schemeClr val="tx2"/>
                </a:solidFill>
                <a:ea typeface="Helvetica" charset="0"/>
                <a:cs typeface="Helvetica" charset="0"/>
              </a:rPr>
              <a:t>Career Education Counselors </a:t>
            </a:r>
            <a:endParaRPr lang="en-US" dirty="0">
              <a:ea typeface="Helvetica" charset="0"/>
              <a:cs typeface="Helvetica" charset="0"/>
            </a:endParaRPr>
          </a:p>
          <a:p>
            <a:pPr algn="ctr"/>
            <a:endParaRPr lang="en-US" b="1" spc="300" dirty="0"/>
          </a:p>
          <a:p>
            <a:r>
              <a:rPr lang="en-US" dirty="0">
                <a:latin typeface="Helvetica" charset="0"/>
                <a:ea typeface="Helvetica" charset="0"/>
                <a:cs typeface="Helvetica" charset="0"/>
              </a:rPr>
              <a:t> </a:t>
            </a:r>
          </a:p>
        </p:txBody>
      </p:sp>
      <p:sp>
        <p:nvSpPr>
          <p:cNvPr id="23" name="Rectangle 22">
            <a:extLst>
              <a:ext uri="{FF2B5EF4-FFF2-40B4-BE49-F238E27FC236}">
                <a16:creationId xmlns:a16="http://schemas.microsoft.com/office/drawing/2014/main" id="{34D2BAEC-3E2E-4815-A34D-270C52E94B93}"/>
              </a:ext>
            </a:extLst>
          </p:cNvPr>
          <p:cNvSpPr/>
          <p:nvPr/>
        </p:nvSpPr>
        <p:spPr>
          <a:xfrm>
            <a:off x="3725002" y="5219951"/>
            <a:ext cx="7948490" cy="830997"/>
          </a:xfrm>
          <a:prstGeom prst="rect">
            <a:avLst/>
          </a:prstGeom>
        </p:spPr>
        <p:txBody>
          <a:bodyPr wrap="square">
            <a:spAutoFit/>
          </a:bodyPr>
          <a:lstStyle/>
          <a:p>
            <a:r>
              <a:rPr lang="en-US" sz="1600" dirty="0">
                <a:solidFill>
                  <a:srgbClr val="666666"/>
                </a:solidFill>
                <a:latin typeface="Arial" panose="020B0604020202020204" pitchFamily="34" charset="0"/>
              </a:rPr>
              <a:t>NOTICE: All counselors provide “counseling for Paralegal Studies students” as part of your educational planning. Thus, there is no difference between the Career Education Counselors and those in other departments (Counseling Center, EOPS, etc.)</a:t>
            </a:r>
            <a:endParaRPr lang="en-US" sz="1600" dirty="0"/>
          </a:p>
        </p:txBody>
      </p:sp>
    </p:spTree>
    <p:extLst>
      <p:ext uri="{BB962C8B-B14F-4D97-AF65-F5344CB8AC3E}">
        <p14:creationId xmlns:p14="http://schemas.microsoft.com/office/powerpoint/2010/main" val="149911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5EDD-0219-4C8D-AA9F-329E79CC1307}"/>
              </a:ext>
            </a:extLst>
          </p:cNvPr>
          <p:cNvSpPr>
            <a:spLocks noGrp="1"/>
          </p:cNvSpPr>
          <p:nvPr>
            <p:ph type="title"/>
          </p:nvPr>
        </p:nvSpPr>
        <p:spPr/>
        <p:txBody>
          <a:bodyPr/>
          <a:lstStyle/>
          <a:p>
            <a:r>
              <a:rPr lang="en-US" dirty="0"/>
              <a:t>Educational Planning</a:t>
            </a:r>
          </a:p>
        </p:txBody>
      </p:sp>
      <p:sp>
        <p:nvSpPr>
          <p:cNvPr id="6" name="Rectangle 5">
            <a:extLst>
              <a:ext uri="{FF2B5EF4-FFF2-40B4-BE49-F238E27FC236}">
                <a16:creationId xmlns:a16="http://schemas.microsoft.com/office/drawing/2014/main" id="{B751FFBE-6A49-4576-99EE-58BB30DF3A7A}"/>
              </a:ext>
            </a:extLst>
          </p:cNvPr>
          <p:cNvSpPr/>
          <p:nvPr/>
        </p:nvSpPr>
        <p:spPr>
          <a:xfrm>
            <a:off x="4181618" y="1553787"/>
            <a:ext cx="7559277" cy="5201424"/>
          </a:xfrm>
          <a:prstGeom prst="rect">
            <a:avLst/>
          </a:prstGeom>
        </p:spPr>
        <p:txBody>
          <a:bodyPr wrap="square">
            <a:spAutoFit/>
          </a:bodyPr>
          <a:lstStyle/>
          <a:p>
            <a:r>
              <a:rPr lang="en-US" sz="2400" dirty="0"/>
              <a:t>For an appointment call the Counseling Center: </a:t>
            </a:r>
          </a:p>
          <a:p>
            <a:r>
              <a:rPr lang="en-US" sz="2400" b="1" dirty="0"/>
              <a:t>(714) 992-7084 (Dial 1, then 8) </a:t>
            </a:r>
          </a:p>
          <a:p>
            <a:endParaRPr lang="en-US" sz="2400" dirty="0"/>
          </a:p>
          <a:p>
            <a:r>
              <a:rPr lang="en-US" sz="2400" dirty="0"/>
              <a:t>Appointments can also be made using the “Ask Us” Chat on the Counseling Center Website</a:t>
            </a:r>
          </a:p>
          <a:p>
            <a:endParaRPr lang="en-US" sz="2400" dirty="0"/>
          </a:p>
          <a:p>
            <a:r>
              <a:rPr lang="en-US" sz="2400" dirty="0"/>
              <a:t>Non-peak periods: </a:t>
            </a:r>
            <a:r>
              <a:rPr lang="en-US" sz="2400" b="1" dirty="0"/>
              <a:t>Feb, March, Sept and Oct.</a:t>
            </a:r>
          </a:p>
          <a:p>
            <a:endParaRPr lang="en-US" sz="2400" dirty="0"/>
          </a:p>
          <a:p>
            <a:r>
              <a:rPr lang="en-US" sz="2400" b="1" u="sng" dirty="0"/>
              <a:t>Fall 2020 Hours: </a:t>
            </a:r>
          </a:p>
          <a:p>
            <a:pPr fontAlgn="base"/>
            <a:r>
              <a:rPr lang="en-US" sz="2400" b="1" dirty="0"/>
              <a:t>	Monday, Thursday</a:t>
            </a:r>
            <a:r>
              <a:rPr lang="en-US" sz="2400" dirty="0"/>
              <a:t> and</a:t>
            </a:r>
            <a:r>
              <a:rPr lang="en-US" sz="2400" b="1" dirty="0"/>
              <a:t> Friday </a:t>
            </a:r>
            <a:r>
              <a:rPr lang="en-US" sz="2400" dirty="0"/>
              <a:t>8 a.m. to 5 p.m.</a:t>
            </a:r>
            <a:br>
              <a:rPr lang="en-US" sz="2400" dirty="0"/>
            </a:br>
            <a:r>
              <a:rPr lang="en-US" sz="2400" dirty="0"/>
              <a:t>	</a:t>
            </a:r>
            <a:r>
              <a:rPr lang="en-US" sz="2400" b="1" dirty="0"/>
              <a:t>Tuesday </a:t>
            </a:r>
            <a:r>
              <a:rPr lang="en-US" sz="2400" dirty="0"/>
              <a:t>and</a:t>
            </a:r>
            <a:r>
              <a:rPr lang="en-US" sz="2400" b="1" dirty="0"/>
              <a:t> Wednesday</a:t>
            </a:r>
            <a:r>
              <a:rPr lang="en-US" sz="2400" dirty="0"/>
              <a:t> 8 a.m. to 7 p.m.</a:t>
            </a:r>
          </a:p>
          <a:p>
            <a:pPr fontAlgn="base"/>
            <a:r>
              <a:rPr lang="en-US" sz="2400" dirty="0"/>
              <a:t>	</a:t>
            </a:r>
            <a:r>
              <a:rPr lang="en-US" sz="2400" b="1" dirty="0"/>
              <a:t>Selected Saturdays</a:t>
            </a:r>
            <a:r>
              <a:rPr lang="en-US" sz="2400" dirty="0"/>
              <a:t> 9 a.m. to 2 p.m.</a:t>
            </a:r>
          </a:p>
          <a:p>
            <a:pPr fontAlgn="base"/>
            <a:endParaRPr lang="en-US" sz="2400" dirty="0"/>
          </a:p>
          <a:p>
            <a:endParaRPr lang="en-US" sz="2000" dirty="0"/>
          </a:p>
        </p:txBody>
      </p:sp>
      <p:sp>
        <p:nvSpPr>
          <p:cNvPr id="7" name="Rectangle 6">
            <a:extLst>
              <a:ext uri="{FF2B5EF4-FFF2-40B4-BE49-F238E27FC236}">
                <a16:creationId xmlns:a16="http://schemas.microsoft.com/office/drawing/2014/main" id="{1E77A620-9E48-49BB-A71F-3B2DCE64C44A}"/>
              </a:ext>
            </a:extLst>
          </p:cNvPr>
          <p:cNvSpPr/>
          <p:nvPr/>
        </p:nvSpPr>
        <p:spPr>
          <a:xfrm>
            <a:off x="3570974" y="533509"/>
            <a:ext cx="8083295" cy="1231106"/>
          </a:xfrm>
          <a:prstGeom prst="rect">
            <a:avLst/>
          </a:prstGeom>
        </p:spPr>
        <p:txBody>
          <a:bodyPr wrap="square">
            <a:spAutoFit/>
          </a:bodyPr>
          <a:lstStyle/>
          <a:p>
            <a:pPr algn="ctr"/>
            <a:r>
              <a:rPr lang="en-US" sz="3600" b="1" dirty="0">
                <a:solidFill>
                  <a:schemeClr val="tx2"/>
                </a:solidFill>
                <a:ea typeface="Helvetica" charset="0"/>
                <a:cs typeface="Helvetica" charset="0"/>
              </a:rPr>
              <a:t> Remote Counseling Services</a:t>
            </a:r>
          </a:p>
          <a:p>
            <a:pPr algn="ctr"/>
            <a:r>
              <a:rPr lang="en-US" sz="2000" dirty="0">
                <a:hlinkClick r:id="rId2"/>
              </a:rPr>
              <a:t>https://vpss.fullcoll.edu/counseling-remote/</a:t>
            </a:r>
            <a:r>
              <a:rPr lang="en-US" sz="2000" b="1" dirty="0">
                <a:solidFill>
                  <a:schemeClr val="tx2"/>
                </a:solidFill>
                <a:ea typeface="Helvetica" charset="0"/>
                <a:cs typeface="Helvetica" charset="0"/>
              </a:rPr>
              <a:t> </a:t>
            </a:r>
            <a:endParaRPr lang="en-US" sz="2000" dirty="0">
              <a:ea typeface="Helvetica" charset="0"/>
              <a:cs typeface="Helvetica" charset="0"/>
            </a:endParaRPr>
          </a:p>
          <a:p>
            <a:r>
              <a:rPr lang="en-US" dirty="0">
                <a:latin typeface="Helvetica" charset="0"/>
                <a:ea typeface="Helvetica" charset="0"/>
                <a:cs typeface="Helvetica" charset="0"/>
              </a:rPr>
              <a:t> </a:t>
            </a:r>
          </a:p>
        </p:txBody>
      </p:sp>
    </p:spTree>
    <p:extLst>
      <p:ext uri="{BB962C8B-B14F-4D97-AF65-F5344CB8AC3E}">
        <p14:creationId xmlns:p14="http://schemas.microsoft.com/office/powerpoint/2010/main" val="268450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F999-DB04-4C70-A2B6-6F00ACCA835A}"/>
              </a:ext>
            </a:extLst>
          </p:cNvPr>
          <p:cNvSpPr>
            <a:spLocks noGrp="1"/>
          </p:cNvSpPr>
          <p:nvPr>
            <p:ph type="title"/>
          </p:nvPr>
        </p:nvSpPr>
        <p:spPr/>
        <p:txBody>
          <a:bodyPr>
            <a:normAutofit/>
          </a:bodyPr>
          <a:lstStyle/>
          <a:p>
            <a:r>
              <a:rPr lang="en-US" dirty="0"/>
              <a:t>Remote/</a:t>
            </a:r>
            <a:br>
              <a:rPr lang="en-US" dirty="0"/>
            </a:br>
            <a:r>
              <a:rPr lang="en-US" dirty="0"/>
              <a:t>Online Student Services Website</a:t>
            </a:r>
            <a:br>
              <a:rPr lang="en-US" dirty="0"/>
            </a:br>
            <a:br>
              <a:rPr lang="en-US" dirty="0"/>
            </a:br>
            <a:r>
              <a:rPr lang="en-US" sz="1800" b="1" dirty="0">
                <a:hlinkClick r:id="rId2"/>
              </a:rPr>
              <a:t>https://vpss.fullcoll.edu/student-services-remote/</a:t>
            </a:r>
            <a:br>
              <a:rPr lang="en-US" b="1" dirty="0"/>
            </a:br>
            <a:endParaRPr lang="en-US" dirty="0"/>
          </a:p>
        </p:txBody>
      </p:sp>
      <p:sp>
        <p:nvSpPr>
          <p:cNvPr id="9" name="Content Placeholder 8">
            <a:extLst>
              <a:ext uri="{FF2B5EF4-FFF2-40B4-BE49-F238E27FC236}">
                <a16:creationId xmlns:a16="http://schemas.microsoft.com/office/drawing/2014/main" id="{65BBED5C-F668-498F-B56B-3533E2295F04}"/>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EC2CFD60-B9EC-4FBC-9EF3-F49BAE5FB155}"/>
              </a:ext>
            </a:extLst>
          </p:cNvPr>
          <p:cNvPicPr>
            <a:picLocks noChangeAspect="1"/>
          </p:cNvPicPr>
          <p:nvPr/>
        </p:nvPicPr>
        <p:blipFill>
          <a:blip r:embed="rId3"/>
          <a:stretch>
            <a:fillRect/>
          </a:stretch>
        </p:blipFill>
        <p:spPr>
          <a:xfrm>
            <a:off x="3869268" y="558648"/>
            <a:ext cx="7315200" cy="5731560"/>
          </a:xfrm>
          <a:prstGeom prst="rect">
            <a:avLst/>
          </a:prstGeom>
        </p:spPr>
      </p:pic>
    </p:spTree>
    <p:extLst>
      <p:ext uri="{BB962C8B-B14F-4D97-AF65-F5344CB8AC3E}">
        <p14:creationId xmlns:p14="http://schemas.microsoft.com/office/powerpoint/2010/main" val="30742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97C8-5B1C-40E4-A1E0-455ECDA78A50}"/>
              </a:ext>
            </a:extLst>
          </p:cNvPr>
          <p:cNvSpPr>
            <a:spLocks noGrp="1"/>
          </p:cNvSpPr>
          <p:nvPr>
            <p:ph type="title"/>
          </p:nvPr>
        </p:nvSpPr>
        <p:spPr/>
        <p:txBody>
          <a:bodyPr/>
          <a:lstStyle/>
          <a:p>
            <a:r>
              <a:rPr lang="en-US" dirty="0"/>
              <a:t>New Chat Feature</a:t>
            </a:r>
            <a:br>
              <a:rPr lang="en-US" dirty="0"/>
            </a:br>
            <a:br>
              <a:rPr lang="en-US" dirty="0"/>
            </a:br>
            <a:r>
              <a:rPr lang="en-US" sz="1800" dirty="0">
                <a:hlinkClick r:id="rId2"/>
              </a:rPr>
              <a:t>https://counseling.fullcoll.edu/</a:t>
            </a:r>
            <a:br>
              <a:rPr lang="en-US" sz="1800" dirty="0"/>
            </a:br>
            <a:endParaRPr lang="en-US" dirty="0"/>
          </a:p>
        </p:txBody>
      </p:sp>
      <p:pic>
        <p:nvPicPr>
          <p:cNvPr id="5" name="Picture 4">
            <a:extLst>
              <a:ext uri="{FF2B5EF4-FFF2-40B4-BE49-F238E27FC236}">
                <a16:creationId xmlns:a16="http://schemas.microsoft.com/office/drawing/2014/main" id="{2FC55DE6-749A-4D2D-A6C7-515A070CC6A5}"/>
              </a:ext>
            </a:extLst>
          </p:cNvPr>
          <p:cNvPicPr>
            <a:picLocks noChangeAspect="1"/>
          </p:cNvPicPr>
          <p:nvPr/>
        </p:nvPicPr>
        <p:blipFill>
          <a:blip r:embed="rId3"/>
          <a:stretch>
            <a:fillRect/>
          </a:stretch>
        </p:blipFill>
        <p:spPr>
          <a:xfrm>
            <a:off x="3684232" y="1123837"/>
            <a:ext cx="8414533" cy="4371441"/>
          </a:xfrm>
          <a:prstGeom prst="rect">
            <a:avLst/>
          </a:prstGeom>
        </p:spPr>
      </p:pic>
    </p:spTree>
    <p:extLst>
      <p:ext uri="{BB962C8B-B14F-4D97-AF65-F5344CB8AC3E}">
        <p14:creationId xmlns:p14="http://schemas.microsoft.com/office/powerpoint/2010/main" val="363776269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377</TotalTime>
  <Words>906</Words>
  <Application>Microsoft Office PowerPoint</Application>
  <PresentationFormat>Widescreen</PresentationFormat>
  <Paragraphs>144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SimSun</vt:lpstr>
      <vt:lpstr>Arial</vt:lpstr>
      <vt:lpstr>Calibri</vt:lpstr>
      <vt:lpstr>Corbel</vt:lpstr>
      <vt:lpstr>Helvetica</vt:lpstr>
      <vt:lpstr>Wingdings 2</vt:lpstr>
      <vt:lpstr>Frame</vt:lpstr>
      <vt:lpstr>Paralegal Studies Orientation</vt:lpstr>
      <vt:lpstr>Program Administration Contacts</vt:lpstr>
      <vt:lpstr>Program Information</vt:lpstr>
      <vt:lpstr>Paralegal Studies Curriculum    Grades of “C” or better</vt:lpstr>
      <vt:lpstr>A.S. Degree vs. Certificate</vt:lpstr>
      <vt:lpstr>Educational Planning</vt:lpstr>
      <vt:lpstr>Educational Planning</vt:lpstr>
      <vt:lpstr>Remote/ Online Student Services Website  https://vpss.fullcoll.edu/student-services-remote/ </vt:lpstr>
      <vt:lpstr>New Chat Feature  https://counseling.fullcoll.edu/ </vt:lpstr>
      <vt:lpstr>A.S. to B.S. Articulation Pathways  </vt:lpstr>
      <vt:lpstr>Course Information:  (See suggested sequences)</vt:lpstr>
      <vt:lpstr>Course Information  (See Catalog)</vt:lpstr>
      <vt:lpstr>Course Information  Program Website: “Projected Course Rotation” https://buscis.fullcoll.edu/paralegal/  Schedule of Classes: https://www.fullcoll.edu/schedule/</vt:lpstr>
      <vt:lpstr>Course Information:  Program Website https://buscis.fullcoll.edu/paralegal/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Administration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Updates</dc:title>
  <dc:creator>Olivia Barajas</dc:creator>
  <cp:lastModifiedBy>Olivia Barajas</cp:lastModifiedBy>
  <cp:revision>56</cp:revision>
  <dcterms:created xsi:type="dcterms:W3CDTF">2020-04-22T20:40:35Z</dcterms:created>
  <dcterms:modified xsi:type="dcterms:W3CDTF">2020-09-15T18:09:57Z</dcterms:modified>
</cp:coreProperties>
</file>